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media/image2.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jpe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b="def" i="def"/>
      <a:tcStyle>
        <a:tcBdr/>
        <a:fill>
          <a:solidFill>
            <a:srgbClr val="E7E3D2">
              <a:alpha val="50000"/>
            </a:srgbClr>
          </a:solidFill>
        </a:fill>
      </a:tcStyle>
    </a:band2H>
    <a:firstCol>
      <a:tcTxStyle b="off" i="off">
        <a:fontRef idx="minor">
          <a:srgbClr val="FFFFFF"/>
        </a:fontRef>
        <a:srgbClr val="FFFFFF"/>
      </a:tcTxStyle>
      <a:tcStyle>
        <a:tcBdr>
          <a:left>
            <a:ln w="3175" cap="flat">
              <a:solidFill>
                <a:srgbClr val="FDF6DA"/>
              </a:solidFill>
              <a:prstDash val="solid"/>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3175"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Ref idx="minor">
          <a:srgbClr val="606060"/>
        </a:fontRef>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solidFill>
                <a:srgbClr val="BDBBB3"/>
              </a:solidFill>
              <a:prstDash val="solid"/>
              <a:miter lim="400000"/>
            </a:ln>
          </a:insideV>
        </a:tcBdr>
        <a:fill>
          <a:solidFill>
            <a:srgbClr val="E7E3D2"/>
          </a:solidFill>
        </a:fill>
      </a:tcStyle>
    </a:wholeTbl>
    <a:band2H>
      <a:tcTxStyle b="def" i="def"/>
      <a:tcStyle>
        <a:tcBdr/>
        <a:fill>
          <a:solidFill>
            <a:srgbClr val="F6F2E5"/>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Ref idx="minor">
          <a:srgbClr val="FFFFFF"/>
        </a:fontRef>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Ref idx="major">
          <a:srgbClr val="606060"/>
        </a:fontRef>
        <a:srgbClr val="606060"/>
      </a:tcTxStyle>
      <a:tcStyle>
        <a:tcBdr>
          <a:left>
            <a:ln w="12700" cap="flat">
              <a:noFill/>
              <a:miter lim="400000"/>
            </a:ln>
          </a:left>
          <a:right>
            <a:ln w="12700" cap="flat">
              <a:noFill/>
              <a:miter lim="400000"/>
            </a:ln>
          </a:right>
          <a:top>
            <a:ln w="3175" cap="flat">
              <a:solidFill>
                <a:srgbClr val="BDBBB3"/>
              </a:solidFill>
              <a:prstDash val="solid"/>
              <a:miter lim="400000"/>
            </a:ln>
          </a:top>
          <a:bottom>
            <a:ln w="3175" cap="flat">
              <a:solidFill>
                <a:srgbClr val="BDBBB3"/>
              </a:solidFill>
              <a:prstDash val="solid"/>
              <a:miter lim="400000"/>
            </a:ln>
          </a:bottom>
          <a:insideH>
            <a:ln w="3175" cap="flat">
              <a:solidFill>
                <a:srgbClr val="BDBBB3"/>
              </a:solidFill>
              <a:prstDash val="solid"/>
              <a:miter lim="400000"/>
            </a:ln>
          </a:insideH>
          <a:insideV>
            <a:ln w="12700" cap="flat">
              <a:noFill/>
              <a:miter lim="400000"/>
            </a:ln>
          </a:insideV>
        </a:tcBdr>
        <a:fill>
          <a:solidFill>
            <a:srgbClr val="E6E3DA"/>
          </a:solidFill>
        </a:fill>
      </a:tcStyle>
    </a:wholeTbl>
    <a:band2H>
      <a:tcTxStyle b="def" i="def"/>
      <a:tcStyle>
        <a:tcBdr/>
        <a:fill>
          <a:solidFill>
            <a:srgbClr val="F9F5E8"/>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ff" i="off">
        <a:fontRef idx="minor">
          <a:srgbClr val="606060"/>
        </a:fontRef>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b="def" i="def"/>
      <a:tcStyle>
        <a:tcBdr/>
        <a:fill>
          <a:solidFill>
            <a:srgbClr val="E9E7DC"/>
          </a:solidFill>
        </a:fill>
      </a:tcStyle>
    </a:band2H>
    <a:firstCol>
      <a:tcTxStyle b="off" i="off">
        <a:fontRef idx="minor">
          <a:srgbClr val="606060"/>
        </a:fontRef>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b="def" i="def"/>
      <a:tcStyle>
        <a:tcBdr/>
        <a:fill>
          <a:solidFill>
            <a:srgbClr val="FFFFFF"/>
          </a:solidFill>
        </a:fill>
      </a:tcStyle>
    </a:band2H>
    <a:firstCol>
      <a:tcTxStyle b="off" i="off">
        <a:fontRef idx="minor">
          <a:srgbClr val="606060"/>
        </a:fontRef>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0" name="Shape 150"/>
          <p:cNvSpPr/>
          <p:nvPr>
            <p:ph type="sldImg"/>
          </p:nvPr>
        </p:nvSpPr>
        <p:spPr>
          <a:xfrm>
            <a:off x="1143000" y="685800"/>
            <a:ext cx="4572000" cy="3429000"/>
          </a:xfrm>
          <a:prstGeom prst="rect">
            <a:avLst/>
          </a:prstGeom>
        </p:spPr>
        <p:txBody>
          <a:bodyPr/>
          <a:lstStyle/>
          <a:p>
            <a:pPr/>
          </a:p>
        </p:txBody>
      </p:sp>
      <p:sp>
        <p:nvSpPr>
          <p:cNvPr id="151" name="Shape 15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Shape 173"/>
          <p:cNvSpPr/>
          <p:nvPr>
            <p:ph type="sldImg"/>
          </p:nvPr>
        </p:nvSpPr>
        <p:spPr>
          <a:prstGeom prst="rect">
            <a:avLst/>
          </a:prstGeom>
        </p:spPr>
        <p:txBody>
          <a:bodyPr/>
          <a:lstStyle/>
          <a:p>
            <a:pPr/>
          </a:p>
        </p:txBody>
      </p:sp>
      <p:sp>
        <p:nvSpPr>
          <p:cNvPr id="174" name="Shape 174"/>
          <p:cNvSpPr/>
          <p:nvPr>
            <p:ph type="body" sz="quarter" idx="1"/>
          </p:nvPr>
        </p:nvSpPr>
        <p:spPr>
          <a:prstGeom prst="rect">
            <a:avLst/>
          </a:prstGeom>
        </p:spPr>
        <p:txBody>
          <a:bodyPr/>
          <a:lstStyle/>
          <a:p>
            <a:pPr marL="273326" indent="-273326">
              <a:spcBef>
                <a:spcPts val="1200"/>
              </a:spcBef>
              <a:buClr>
                <a:srgbClr val="BEBEBE"/>
              </a:buClr>
              <a:buSzPct val="125000"/>
              <a:buChar char="•"/>
            </a:pPr>
            <a:r>
              <a:t>313, The Edict of Milan - Constantine legalizes Christianity throughout the Roman Empire</a:t>
            </a:r>
          </a:p>
          <a:p>
            <a:pPr marL="273326" indent="-273326">
              <a:spcBef>
                <a:spcPts val="1200"/>
              </a:spcBef>
              <a:buClr>
                <a:srgbClr val="BEBEBE"/>
              </a:buClr>
              <a:buSzPct val="125000"/>
              <a:buChar char="•"/>
            </a:pPr>
            <a:r>
              <a:t>325, Council of Nicaea: three bishops elevated above the rest: Rome, Antioch, and Alexandria.</a:t>
            </a:r>
          </a:p>
          <a:p>
            <a:pPr marL="273326" indent="-273326">
              <a:spcBef>
                <a:spcPts val="1200"/>
              </a:spcBef>
              <a:buClr>
                <a:srgbClr val="BEBEBE"/>
              </a:buClr>
              <a:buSzPct val="125000"/>
              <a:buChar char="•"/>
            </a:pPr>
            <a:r>
              <a:t>381, First Council of Constantinople </a:t>
            </a:r>
          </a:p>
          <a:p>
            <a:pPr lvl="1" marL="844826" indent="-273326">
              <a:spcBef>
                <a:spcPts val="1200"/>
              </a:spcBef>
              <a:buClr>
                <a:srgbClr val="BEBEBE"/>
              </a:buClr>
              <a:buSzPct val="125000"/>
              <a:buChar char="•"/>
            </a:pPr>
            <a:r>
              <a:t>The Bishopric of Constantinople elevated alongside Rome, Antioch, and Alexandria.</a:t>
            </a:r>
          </a:p>
          <a:p>
            <a:pPr lvl="1" marL="844826" indent="-273326">
              <a:spcBef>
                <a:spcPts val="1200"/>
              </a:spcBef>
              <a:buClr>
                <a:srgbClr val="BEBEBE"/>
              </a:buClr>
              <a:buSzPct val="125000"/>
              <a:buChar char="•"/>
            </a:pPr>
            <a:r>
              <a:t>Constantinople is placed ahead of Antioch and Alexandria but behind Rome: Canon 3, “The Bishop of Constantinople, however, shall have the prerogative of honour after the Bishop of Rome because Constantinople is New Rome.”</a:t>
            </a:r>
          </a:p>
          <a:p>
            <a:pPr lvl="2" marL="1416326" indent="-273326">
              <a:spcBef>
                <a:spcPts val="1200"/>
              </a:spcBef>
              <a:buClr>
                <a:srgbClr val="BEBEBE"/>
              </a:buClr>
              <a:buSzPct val="125000"/>
              <a:buChar char="•"/>
            </a:pPr>
            <a:r>
              <a:t>This establishes a rivalry between the bishops of Rome and Constantinople that lasts for nearly 700 years.</a:t>
            </a:r>
          </a:p>
          <a:p>
            <a:pPr lvl="2" marL="1416326" indent="-273326">
              <a:spcBef>
                <a:spcPts val="1200"/>
              </a:spcBef>
              <a:buClr>
                <a:srgbClr val="BEBEBE"/>
              </a:buClr>
              <a:buSzPct val="125000"/>
              <a:buChar char="•"/>
            </a:pPr>
            <a:r>
              <a:t>Bishop of Rome: Peter founded the Roman church, he was the first bishop, he was the rock upon which the church was built, therefore I am preeminent</a:t>
            </a:r>
          </a:p>
          <a:p>
            <a:pPr lvl="2" marL="1416326" indent="-273326">
              <a:spcBef>
                <a:spcPts val="1200"/>
              </a:spcBef>
              <a:buClr>
                <a:srgbClr val="BEBEBE"/>
              </a:buClr>
              <a:buSzPct val="125000"/>
              <a:buChar char="•"/>
            </a:pPr>
            <a:r>
              <a:t>Bishop of Constantinople: my city is the capital of the Roman Empire; Rome is just a backwater town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marL="273326" indent="-273326">
              <a:spcBef>
                <a:spcPts val="1200"/>
              </a:spcBef>
              <a:buClr>
                <a:srgbClr val="BEBEBE"/>
              </a:buClr>
              <a:buSzPct val="125000"/>
              <a:buChar char="•"/>
            </a:pPr>
            <a:r>
              <a:t>Papal States also known as The Republic of St. Peter</a:t>
            </a:r>
          </a:p>
          <a:p>
            <a:pPr marL="273326" indent="-273326">
              <a:spcBef>
                <a:spcPts val="1200"/>
              </a:spcBef>
              <a:buClr>
                <a:srgbClr val="BEBEBE"/>
              </a:buClr>
              <a:buSzPct val="125000"/>
              <a:buChar char="•"/>
            </a:pPr>
            <a:r>
              <a:t>Papal sovereignty over this territory lasted from 756-1870</a:t>
            </a:r>
          </a:p>
          <a:p>
            <a:pPr lvl="1" marL="844826" indent="-273326">
              <a:spcBef>
                <a:spcPts val="1200"/>
              </a:spcBef>
              <a:buClr>
                <a:srgbClr val="BEBEBE"/>
              </a:buClr>
              <a:buSzPct val="125000"/>
              <a:buChar char="•"/>
            </a:pPr>
            <a:r>
              <a:t>Reached their greatest extent in the early 1500’s just before the Reformation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Shape 226"/>
          <p:cNvSpPr/>
          <p:nvPr>
            <p:ph type="sldImg"/>
          </p:nvPr>
        </p:nvSpPr>
        <p:spPr>
          <a:prstGeom prst="rect">
            <a:avLst/>
          </a:prstGeom>
        </p:spPr>
        <p:txBody>
          <a:bodyPr/>
          <a:lstStyle/>
          <a:p>
            <a:pPr/>
          </a:p>
        </p:txBody>
      </p:sp>
      <p:sp>
        <p:nvSpPr>
          <p:cNvPr id="227" name="Shape 227"/>
          <p:cNvSpPr/>
          <p:nvPr>
            <p:ph type="body" sz="quarter" idx="1"/>
          </p:nvPr>
        </p:nvSpPr>
        <p:spPr>
          <a:prstGeom prst="rect">
            <a:avLst/>
          </a:prstGeom>
        </p:spPr>
        <p:txBody>
          <a:bodyPr/>
          <a:lstStyle/>
          <a:p>
            <a:pPr marL="273326" indent="-273326">
              <a:spcBef>
                <a:spcPts val="1200"/>
              </a:spcBef>
              <a:buClr>
                <a:srgbClr val="BEBEBE"/>
              </a:buClr>
              <a:buSzPct val="125000"/>
              <a:buChar char="•"/>
            </a:pPr>
            <a:r>
              <a:t>Ten horns = Germanic tribes that rule the territories of the Western Roman Empire and become the powers of Europe</a:t>
            </a:r>
          </a:p>
          <a:p>
            <a:pPr marL="273326" indent="-273326">
              <a:spcBef>
                <a:spcPts val="1200"/>
              </a:spcBef>
              <a:buClr>
                <a:srgbClr val="BEBEBE"/>
              </a:buClr>
              <a:buSzPct val="125000"/>
              <a:buChar char="•"/>
            </a:pPr>
            <a:r>
              <a:t>Little horn = the Papal States with the papacy as the king</a:t>
            </a:r>
          </a:p>
          <a:p>
            <a:pPr lvl="1" marL="844826" indent="-273326">
              <a:spcBef>
                <a:spcPts val="1200"/>
              </a:spcBef>
              <a:buClr>
                <a:srgbClr val="BEBEBE"/>
              </a:buClr>
              <a:buSzPct val="125000"/>
              <a:buChar char="•"/>
            </a:pPr>
            <a:r>
              <a:t>A little horn — small territory in comparison to other kingdoms</a:t>
            </a:r>
          </a:p>
          <a:p>
            <a:pPr lvl="1" marL="844826" indent="-273326">
              <a:spcBef>
                <a:spcPts val="1200"/>
              </a:spcBef>
              <a:buClr>
                <a:srgbClr val="BEBEBE"/>
              </a:buClr>
              <a:buSzPct val="125000"/>
              <a:buChar char="•"/>
            </a:pPr>
            <a:r>
              <a:t>But “greater than his fellows” — spiritual authority</a:t>
            </a:r>
          </a:p>
          <a:p>
            <a:pPr lvl="1" marL="844826" indent="-273326">
              <a:spcBef>
                <a:spcPts val="1200"/>
              </a:spcBef>
              <a:buClr>
                <a:srgbClr val="BEBEBE"/>
              </a:buClr>
              <a:buSzPct val="125000"/>
              <a:buChar char="•"/>
            </a:pPr>
            <a:r>
              <a:t>He rose after them — by the eighth century, the other kingdoms have been established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marL="273326" indent="-273326">
              <a:buClr>
                <a:srgbClr val="BEBEBE"/>
              </a:buClr>
              <a:buSzPct val="125000"/>
              <a:buChar char="•"/>
            </a:pPr>
            <a:r>
              <a:t>Jesus won’t return until 2 things happen</a:t>
            </a:r>
          </a:p>
          <a:p>
            <a:pPr lvl="1" marL="844826" indent="-273326">
              <a:buClr>
                <a:srgbClr val="BEBEBE"/>
              </a:buClr>
              <a:buSzPct val="125000"/>
              <a:buChar char="•"/>
            </a:pPr>
            <a:r>
              <a:t>An apostasy</a:t>
            </a:r>
          </a:p>
          <a:p>
            <a:pPr lvl="1" marL="844826" indent="-273326">
              <a:buClr>
                <a:srgbClr val="BEBEBE"/>
              </a:buClr>
              <a:buSzPct val="125000"/>
              <a:buChar char="•"/>
            </a:pPr>
            <a:r>
              <a:t>The revealing of the man of sin</a:t>
            </a:r>
          </a:p>
          <a:p>
            <a:pPr marL="273326" indent="-273326">
              <a:buClr>
                <a:srgbClr val="BEBEBE"/>
              </a:buClr>
              <a:buSzPct val="125000"/>
              <a:buChar char="•"/>
            </a:pPr>
            <a:r>
              <a:t>The man of sin</a:t>
            </a:r>
          </a:p>
          <a:p>
            <a:pPr lvl="1" marL="844826" indent="-273326">
              <a:buClr>
                <a:srgbClr val="BEBEBE"/>
              </a:buClr>
              <a:buSzPct val="125000"/>
              <a:buChar char="•"/>
            </a:pPr>
            <a:r>
              <a:t>Opposes God — what do the first and second beasts do in Revelation 13? Make war against the saints, oppose those who won’t receive the mark of the beast</a:t>
            </a:r>
          </a:p>
          <a:p>
            <a:pPr lvl="1" marL="844826" indent="-273326">
              <a:buClr>
                <a:srgbClr val="BEBEBE"/>
              </a:buClr>
              <a:buSzPct val="125000"/>
              <a:buChar char="•"/>
            </a:pPr>
            <a:r>
              <a:t>Exalts himself above all that is called God or that is worshiped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a:p>
        </p:txBody>
      </p:sp>
      <p:sp>
        <p:nvSpPr>
          <p:cNvPr id="245" name="Shape 245"/>
          <p:cNvSpPr/>
          <p:nvPr>
            <p:ph type="body" sz="quarter" idx="1"/>
          </p:nvPr>
        </p:nvSpPr>
        <p:spPr>
          <a:prstGeom prst="rect">
            <a:avLst/>
          </a:prstGeom>
        </p:spPr>
        <p:txBody>
          <a:bodyPr/>
          <a:lstStyle/>
          <a:p>
            <a:pPr marL="273326" indent="-273326">
              <a:spcBef>
                <a:spcPts val="1200"/>
              </a:spcBef>
              <a:buClr>
                <a:srgbClr val="BEBEBE"/>
              </a:buClr>
              <a:buSzPct val="125000"/>
              <a:buChar char="•"/>
            </a:pPr>
            <a:r>
              <a:t>Pope Urban II speaks at Clermont</a:t>
            </a:r>
          </a:p>
          <a:p>
            <a:pPr marL="273326" indent="-273326">
              <a:spcBef>
                <a:spcPts val="1200"/>
              </a:spcBef>
              <a:buClr>
                <a:srgbClr val="BEBEBE"/>
              </a:buClr>
              <a:buSzPct val="125000"/>
              <a:buChar char="•"/>
            </a:pPr>
            <a:r>
              <a:t>It has been called the most important speech of the Middle Ages</a:t>
            </a:r>
          </a:p>
          <a:p>
            <a:pPr lvl="1" marL="844826" indent="-273326">
              <a:spcBef>
                <a:spcPts val="1200"/>
              </a:spcBef>
              <a:buClr>
                <a:srgbClr val="BEBEBE"/>
              </a:buClr>
              <a:buSzPct val="125000"/>
              <a:buChar char="•"/>
            </a:pPr>
            <a:r>
              <a:t>It was the call to the first of several crusades to rescue Palestine from the Muslim powers.</a:t>
            </a:r>
          </a:p>
          <a:p>
            <a:pPr lvl="1" marL="844826" indent="-273326">
              <a:spcBef>
                <a:spcPts val="1200"/>
              </a:spcBef>
              <a:buClr>
                <a:srgbClr val="BEBEBE"/>
              </a:buClr>
              <a:buSzPct val="125000"/>
              <a:buChar char="•"/>
            </a:pPr>
            <a:r>
              <a:t>It signaled the end of the Dark Ages in Western Europe.</a:t>
            </a:r>
          </a:p>
          <a:p>
            <a:pPr marL="273326" indent="-273326">
              <a:spcBef>
                <a:spcPts val="1200"/>
              </a:spcBef>
              <a:buClr>
                <a:srgbClr val="BEBEBE"/>
              </a:buClr>
              <a:buSzPct val="125000"/>
              <a:buChar char="•"/>
            </a:pPr>
            <a:r>
              <a:t>[CLICK] READ THE SPEECH</a:t>
            </a:r>
          </a:p>
          <a:p>
            <a:pPr marL="273326" indent="-273326">
              <a:spcBef>
                <a:spcPts val="1200"/>
              </a:spcBef>
              <a:buClr>
                <a:srgbClr val="BEBEBE"/>
              </a:buClr>
              <a:buSzPct val="125000"/>
              <a:buChar char="•"/>
            </a:pPr>
            <a:r>
              <a:t>This speech galvanized Western Europe, especially the Franks, to carry out the First Crusade, a campaign motivated by the battle cry “God wills it!”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Shape 249"/>
          <p:cNvSpPr/>
          <p:nvPr>
            <p:ph type="sldImg"/>
          </p:nvPr>
        </p:nvSpPr>
        <p:spPr>
          <a:prstGeom prst="rect">
            <a:avLst/>
          </a:prstGeom>
        </p:spPr>
        <p:txBody>
          <a:bodyPr/>
          <a:lstStyle/>
          <a:p>
            <a:pPr/>
          </a:p>
        </p:txBody>
      </p:sp>
      <p:sp>
        <p:nvSpPr>
          <p:cNvPr id="250" name="Shape 250"/>
          <p:cNvSpPr/>
          <p:nvPr>
            <p:ph type="body" sz="quarter" idx="1"/>
          </p:nvPr>
        </p:nvSpPr>
        <p:spPr>
          <a:prstGeom prst="rect">
            <a:avLst/>
          </a:prstGeom>
        </p:spPr>
        <p:txBody>
          <a:bodyPr/>
          <a:lstStyle/>
          <a:p>
            <a:pPr marL="273326" indent="-273326">
              <a:spcBef>
                <a:spcPts val="1200"/>
              </a:spcBef>
              <a:buClr>
                <a:srgbClr val="BEBEBE"/>
              </a:buClr>
              <a:buSzPct val="125000"/>
              <a:buChar char="•"/>
            </a:pPr>
            <a:r>
              <a:t>A call to arms in the name of Jesus Christ</a:t>
            </a:r>
          </a:p>
          <a:p>
            <a:pPr lvl="1" marL="844826" indent="-273326">
              <a:spcBef>
                <a:spcPts val="1200"/>
              </a:spcBef>
              <a:buClr>
                <a:srgbClr val="BEBEBE"/>
              </a:buClr>
              <a:buSzPct val="125000"/>
              <a:buChar char="•"/>
            </a:pPr>
            <a:r>
              <a:t>Not a call to take the gospel to the followers of Muhammed</a:t>
            </a:r>
          </a:p>
          <a:p>
            <a:pPr lvl="1" marL="844826" indent="-273326">
              <a:spcBef>
                <a:spcPts val="1200"/>
              </a:spcBef>
              <a:buClr>
                <a:srgbClr val="BEBEBE"/>
              </a:buClr>
              <a:buSzPct val="125000"/>
              <a:buChar char="•"/>
            </a:pPr>
            <a:r>
              <a:t>No, a call to “destroy that vile race."</a:t>
            </a:r>
          </a:p>
          <a:p>
            <a:pPr marL="273326" indent="-273326">
              <a:spcBef>
                <a:spcPts val="1200"/>
              </a:spcBef>
              <a:buClr>
                <a:srgbClr val="BEBEBE"/>
              </a:buClr>
              <a:buSzPct val="125000"/>
              <a:buChar char="•"/>
            </a:pPr>
            <a:r>
              <a:t>He couches it as a command from God!</a:t>
            </a:r>
          </a:p>
          <a:p>
            <a:pPr lvl="1" marL="844826" indent="-273326">
              <a:spcBef>
                <a:spcPts val="1200"/>
              </a:spcBef>
              <a:buClr>
                <a:srgbClr val="BEBEBE"/>
              </a:buClr>
              <a:buSzPct val="125000"/>
              <a:buChar char="•"/>
            </a:pPr>
            <a:r>
              <a:t>“Christ commands it!”</a:t>
            </a:r>
          </a:p>
          <a:p>
            <a:pPr marL="273326" indent="-273326">
              <a:spcBef>
                <a:spcPts val="1200"/>
              </a:spcBef>
              <a:buClr>
                <a:srgbClr val="BEBEBE"/>
              </a:buClr>
              <a:buSzPct val="125000"/>
              <a:buChar char="•"/>
            </a:pPr>
            <a:r>
              <a:t>He offers the forgiveness of sins — remember Mark 2:5-11?</a:t>
            </a:r>
          </a:p>
          <a:p>
            <a:pPr lvl="1" marL="844826" indent="-273326">
              <a:spcBef>
                <a:spcPts val="1200"/>
              </a:spcBef>
              <a:buClr>
                <a:srgbClr val="BEBEBE"/>
              </a:buClr>
              <a:buSzPct val="125000"/>
              <a:buChar char="•"/>
            </a:pPr>
            <a:r>
              <a:t>Mark 2:5-11 When Jesus saw their faith, He said to the paralytic, "Son, your sins are forgiven you." [6] And some of the scribes were sitting there and reasoning in their hearts, [7] "Why does this Man speak blasphemies like this? Who can forgive sins but God alone?" [8] But immediately, when Jesus perceived in His spirit that they reasoned thus within themselves, He said to them, "Why do you reason about these things in your hearts? [9] Which is easier, to say to the paralytic, 'Your sins are forgiven you,' or to say, 'Arise, take up your bed and walk'? [10] But that you may know that the Son of Man has power on earth to forgive sins"—He said to the paralytic, [11] "I say to you, arise, take up your bed, and go to your house."</a:t>
            </a:r>
          </a:p>
          <a:p>
            <a:pPr marL="273326" indent="-273326">
              <a:spcBef>
                <a:spcPts val="1200"/>
              </a:spcBef>
              <a:buClr>
                <a:srgbClr val="BEBEBE"/>
              </a:buClr>
              <a:buSzPct val="125000"/>
              <a:buChar char="•"/>
            </a:pPr>
            <a:r>
              <a:t>Spiritual an secular authority on full display</a:t>
            </a:r>
          </a:p>
          <a:p>
            <a:pPr lvl="1" marL="844826" indent="-273326">
              <a:spcBef>
                <a:spcPts val="1200"/>
              </a:spcBef>
              <a:buClr>
                <a:srgbClr val="BEBEBE"/>
              </a:buClr>
              <a:buSzPct val="125000"/>
              <a:buChar char="•"/>
            </a:pPr>
            <a:r>
              <a:t>“chief bishop and prelate over the whole world”</a:t>
            </a:r>
          </a:p>
          <a:p>
            <a:pPr marL="273326" indent="-273326">
              <a:spcBef>
                <a:spcPts val="1200"/>
              </a:spcBef>
              <a:buClr>
                <a:srgbClr val="BEBEBE"/>
              </a:buClr>
              <a:buSzPct val="125000"/>
              <a:buChar char="•"/>
            </a:pPr>
            <a:r>
              <a:t>Revelation 13:6, “Then (the beast) opened his mouth in blasphemy against God, to blaspheme His name…”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marL="273326" indent="-273326">
              <a:spcBef>
                <a:spcPts val="1200"/>
              </a:spcBef>
              <a:buClr>
                <a:srgbClr val="BEBEBE"/>
              </a:buClr>
              <a:buSzPct val="125000"/>
              <a:buChar char="•"/>
            </a:pPr>
            <a:r>
              <a:t>Matthew 7:15 - Wolves in sheep’s clothing</a:t>
            </a:r>
          </a:p>
          <a:p>
            <a:pPr marL="273326" indent="-273326">
              <a:spcBef>
                <a:spcPts val="1200"/>
              </a:spcBef>
              <a:buClr>
                <a:srgbClr val="BEBEBE"/>
              </a:buClr>
              <a:buSzPct val="125000"/>
              <a:buChar char="•"/>
            </a:pPr>
            <a:r>
              <a:t>Revelation 13:11 - Lamb talking like a dragon</a:t>
            </a:r>
          </a:p>
          <a:p>
            <a:pPr marL="273326" indent="-273326">
              <a:spcBef>
                <a:spcPts val="1200"/>
              </a:spcBef>
              <a:buClr>
                <a:srgbClr val="BEBEBE"/>
              </a:buClr>
              <a:buSzPct val="125000"/>
              <a:buChar char="•"/>
            </a:pPr>
            <a:r>
              <a:t>Satan clothed as an angel of light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Shape 262"/>
          <p:cNvSpPr/>
          <p:nvPr>
            <p:ph type="sldImg"/>
          </p:nvPr>
        </p:nvSpPr>
        <p:spPr>
          <a:prstGeom prst="rect">
            <a:avLst/>
          </a:prstGeom>
        </p:spPr>
        <p:txBody>
          <a:bodyPr/>
          <a:lstStyle/>
          <a:p>
            <a:pPr/>
          </a:p>
        </p:txBody>
      </p:sp>
      <p:sp>
        <p:nvSpPr>
          <p:cNvPr id="263" name="Shape 263"/>
          <p:cNvSpPr/>
          <p:nvPr>
            <p:ph type="body" sz="quarter" idx="1"/>
          </p:nvPr>
        </p:nvSpPr>
        <p:spPr>
          <a:prstGeom prst="rect">
            <a:avLst/>
          </a:prstGeom>
        </p:spPr>
        <p:txBody>
          <a:bodyPr/>
          <a:lstStyle/>
          <a:p>
            <a:pPr>
              <a:spcBef>
                <a:spcPts val="1200"/>
              </a:spcBef>
            </a:pPr>
            <a:r>
              <a:t> “He performs great signs”:  Deceptive, he uses methods that appear supernatural to deceive.</a:t>
            </a:r>
          </a:p>
          <a:p>
            <a:pPr marL="273326" indent="-273326">
              <a:spcBef>
                <a:spcPts val="1200"/>
              </a:spcBef>
              <a:buClr>
                <a:srgbClr val="BEBEBE"/>
              </a:buClr>
              <a:buSzPct val="125000"/>
              <a:buChar char="•"/>
            </a:pPr>
            <a:r>
              <a:t>“even makes fire come down from heaven” - A sign associated with God</a:t>
            </a:r>
          </a:p>
          <a:p>
            <a:pPr lvl="1" marL="844826" indent="-273326">
              <a:spcBef>
                <a:spcPts val="1200"/>
              </a:spcBef>
              <a:buClr>
                <a:srgbClr val="BEBEBE"/>
              </a:buClr>
              <a:buSzPct val="125000"/>
              <a:buChar char="•"/>
            </a:pPr>
            <a:r>
              <a:t>Genesis 19:24, “Then the LORD rained brimstone and fire on Sodom and Gomorrah, from the LORD out of the heavens.”</a:t>
            </a:r>
          </a:p>
          <a:p>
            <a:pPr lvl="1" marL="844826" indent="-273326">
              <a:spcBef>
                <a:spcPts val="1200"/>
              </a:spcBef>
              <a:buClr>
                <a:srgbClr val="BEBEBE"/>
              </a:buClr>
              <a:buSzPct val="125000"/>
              <a:buChar char="•"/>
            </a:pPr>
            <a:r>
              <a:t>1 Kings 18:38, “Then the fire of the LORD fell and consumed the burnt sacrifice, and the wood and the stones and the dust, and it licked up the water that was in the trench.”</a:t>
            </a:r>
          </a:p>
          <a:p>
            <a:pPr lvl="1" marL="844826" indent="-273326">
              <a:spcBef>
                <a:spcPts val="1200"/>
              </a:spcBef>
              <a:buClr>
                <a:srgbClr val="BEBEBE"/>
              </a:buClr>
              <a:buSzPct val="125000"/>
              <a:buChar char="•"/>
            </a:pPr>
            <a:r>
              <a:t>Luke 9:54, “And when His disciples James and John saw this, they said, ‘Lord, do You want us to command fire to come down from heaven and consume them, just as Elijah did?’”</a:t>
            </a:r>
          </a:p>
          <a:p>
            <a:pPr lvl="1" marL="844826" indent="-273326">
              <a:spcBef>
                <a:spcPts val="1200"/>
              </a:spcBef>
              <a:buClr>
                <a:srgbClr val="BEBEBE"/>
              </a:buClr>
              <a:buSzPct val="125000"/>
              <a:buChar char="•"/>
            </a:pPr>
            <a:r>
              <a:t>The sign appears to be from God, but it is, in fact, from Satan</a:t>
            </a:r>
          </a:p>
          <a:p>
            <a:pPr marL="273326" indent="-273326">
              <a:spcBef>
                <a:spcPts val="1200"/>
              </a:spcBef>
              <a:buClr>
                <a:srgbClr val="BEBEBE"/>
              </a:buClr>
              <a:buSzPct val="125000"/>
              <a:buChar char="•"/>
            </a:pPr>
            <a:r>
              <a:t>“…in the sight of the beast” or “in his presence” (verse 12) — working in tandem</a:t>
            </a:r>
          </a:p>
          <a:p>
            <a:pPr lvl="1" marL="844826" indent="-273326">
              <a:spcBef>
                <a:spcPts val="1200"/>
              </a:spcBef>
              <a:buClr>
                <a:srgbClr val="BEBEBE"/>
              </a:buClr>
              <a:buSzPct val="125000"/>
              <a:buChar char="•"/>
            </a:pPr>
            <a:r>
              <a:t>Second beast = papacy</a:t>
            </a:r>
          </a:p>
          <a:p>
            <a:pPr lvl="1" marL="844826" indent="-273326">
              <a:spcBef>
                <a:spcPts val="1200"/>
              </a:spcBef>
              <a:buClr>
                <a:srgbClr val="BEBEBE"/>
              </a:buClr>
              <a:buSzPct val="125000"/>
              <a:buChar char="•"/>
            </a:pPr>
            <a:r>
              <a:t>First beast = Catholic Church</a:t>
            </a:r>
          </a:p>
          <a:p>
            <a:pPr marL="273326" indent="-273326">
              <a:spcBef>
                <a:spcPts val="1200"/>
              </a:spcBef>
              <a:buClr>
                <a:srgbClr val="BEBEBE"/>
              </a:buClr>
              <a:buSzPct val="125000"/>
              <a:buChar char="•"/>
            </a:pPr>
            <a:r>
              <a:t>“…few movements, to this day, that have claimed more signs and miracles to their endorsement….images have come down and lit their own candles…crucifixes have spoken; idols have sweat, turned their eyes, moved their hands, opened their mouths, healed sicknesses, raised the dead, mended broken bones….the stigmata has appeared on hands and feet of persons; Mary has appeared to many, healed their sicknesses, etc.” (Gregg, Revelation: Four Views)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Shape 267"/>
          <p:cNvSpPr/>
          <p:nvPr>
            <p:ph type="sldImg"/>
          </p:nvPr>
        </p:nvSpPr>
        <p:spPr>
          <a:prstGeom prst="rect">
            <a:avLst/>
          </a:prstGeom>
        </p:spPr>
        <p:txBody>
          <a:bodyPr/>
          <a:lstStyle/>
          <a:p>
            <a:pPr/>
          </a:p>
        </p:txBody>
      </p:sp>
      <p:sp>
        <p:nvSpPr>
          <p:cNvPr id="268" name="Shape 268"/>
          <p:cNvSpPr/>
          <p:nvPr>
            <p:ph type="body" sz="quarter" idx="1"/>
          </p:nvPr>
        </p:nvSpPr>
        <p:spPr>
          <a:prstGeom prst="rect">
            <a:avLst/>
          </a:prstGeom>
        </p:spPr>
        <p:txBody>
          <a:bodyPr/>
          <a:lstStyle/>
          <a:p>
            <a:pPr marL="273326" indent="-273326">
              <a:spcBef>
                <a:spcPts val="1200"/>
              </a:spcBef>
              <a:buClr>
                <a:srgbClr val="BEBEBE"/>
              </a:buClr>
              <a:buSzPct val="125000"/>
              <a:buChar char="•"/>
            </a:pPr>
            <a:r>
              <a:t>Talked about the cult of martyrs in the last session — blasphemy of those in heaven</a:t>
            </a:r>
          </a:p>
          <a:p>
            <a:pPr marL="273326" indent="-273326">
              <a:spcBef>
                <a:spcPts val="1200"/>
              </a:spcBef>
              <a:buClr>
                <a:srgbClr val="BEBEBE"/>
              </a:buClr>
              <a:buSzPct val="125000"/>
              <a:buChar char="•"/>
            </a:pPr>
            <a:r>
              <a:t>Gave into the public’s use of idolatry and images</a:t>
            </a:r>
          </a:p>
          <a:p>
            <a:pPr marL="273326" indent="-273326">
              <a:spcBef>
                <a:spcPts val="1200"/>
              </a:spcBef>
              <a:buClr>
                <a:srgbClr val="BEBEBE"/>
              </a:buClr>
              <a:buSzPct val="125000"/>
              <a:buChar char="•"/>
            </a:pPr>
            <a:r>
              <a:t>Adopted superstitious practices with occult origins</a:t>
            </a:r>
          </a:p>
          <a:p>
            <a:pPr marL="273326" indent="-273326">
              <a:spcBef>
                <a:spcPts val="1200"/>
              </a:spcBef>
              <a:buClr>
                <a:srgbClr val="BEBEBE"/>
              </a:buClr>
              <a:buSzPct val="125000"/>
              <a:buChar char="•"/>
            </a:pPr>
            <a:r>
              <a:t>Claimed — and still claims — to cast out demons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marL="273326" indent="-273326">
              <a:spcBef>
                <a:spcPts val="1200"/>
              </a:spcBef>
              <a:buClr>
                <a:srgbClr val="BEBEBE"/>
              </a:buClr>
              <a:buSzPct val="125000"/>
              <a:buChar char="•"/>
            </a:pPr>
            <a:r>
              <a:t>God used signs to commend His servants to the world and confirm the legitimacy of their message</a:t>
            </a:r>
          </a:p>
          <a:p>
            <a:pPr marL="273326" indent="-273326">
              <a:spcBef>
                <a:spcPts val="1200"/>
              </a:spcBef>
              <a:buClr>
                <a:srgbClr val="BEBEBE"/>
              </a:buClr>
              <a:buSzPct val="125000"/>
              <a:buChar char="•"/>
            </a:pPr>
            <a:r>
              <a:t>Pharaoh’s magicians demonstrate that such powers are not necessarily only within God’s province</a:t>
            </a:r>
          </a:p>
          <a:p>
            <a:pPr marL="273326" indent="-273326">
              <a:spcBef>
                <a:spcPts val="1200"/>
              </a:spcBef>
              <a:buClr>
                <a:srgbClr val="BEBEBE"/>
              </a:buClr>
              <a:buSzPct val="125000"/>
              <a:buChar char="•"/>
            </a:pPr>
            <a:r>
              <a:t>The second beast was “granted to do” these signs</a:t>
            </a:r>
          </a:p>
          <a:p>
            <a:pPr lvl="1" marL="844826" indent="-273326">
              <a:spcBef>
                <a:spcPts val="1200"/>
              </a:spcBef>
              <a:buClr>
                <a:srgbClr val="BEBEBE"/>
              </a:buClr>
              <a:buSzPct val="125000"/>
              <a:buChar char="•"/>
            </a:pPr>
            <a:r>
              <a:t>“Lying wonders” — they appear to be from God</a:t>
            </a:r>
          </a:p>
          <a:p>
            <a:pPr lvl="1" marL="844826" indent="-273326">
              <a:spcBef>
                <a:spcPts val="1200"/>
              </a:spcBef>
              <a:buClr>
                <a:srgbClr val="BEBEBE"/>
              </a:buClr>
              <a:buSzPct val="125000"/>
              <a:buChar char="•"/>
            </a:pPr>
            <a:r>
              <a:t>He looks like a lamb but speaks like a dragon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Shape 277"/>
          <p:cNvSpPr/>
          <p:nvPr>
            <p:ph type="sldImg"/>
          </p:nvPr>
        </p:nvSpPr>
        <p:spPr>
          <a:prstGeom prst="rect">
            <a:avLst/>
          </a:prstGeom>
        </p:spPr>
        <p:txBody>
          <a:bodyPr/>
          <a:lstStyle/>
          <a:p>
            <a:pPr/>
          </a:p>
        </p:txBody>
      </p:sp>
      <p:sp>
        <p:nvSpPr>
          <p:cNvPr id="278" name="Shape 278"/>
          <p:cNvSpPr/>
          <p:nvPr>
            <p:ph type="body" sz="quarter" idx="1"/>
          </p:nvPr>
        </p:nvSpPr>
        <p:spPr>
          <a:prstGeom prst="rect">
            <a:avLst/>
          </a:prstGeom>
        </p:spPr>
        <p:txBody>
          <a:bodyPr/>
          <a:lstStyle/>
          <a:p>
            <a:pPr marL="273326" indent="-273326">
              <a:spcBef>
                <a:spcPts val="1200"/>
              </a:spcBef>
              <a:buClr>
                <a:srgbClr val="BEBEBE"/>
              </a:buClr>
              <a:buSzPct val="125000"/>
              <a:buChar char="•"/>
            </a:pPr>
            <a:r>
              <a:t>The papacy claimed to rule both the kingdom of heaven and the kingdoms of this world (a lamb with two horns)</a:t>
            </a:r>
          </a:p>
          <a:p>
            <a:pPr marL="273326" indent="-273326">
              <a:spcBef>
                <a:spcPts val="1200"/>
              </a:spcBef>
              <a:buClr>
                <a:srgbClr val="BEBEBE"/>
              </a:buClr>
              <a:buSzPct val="125000"/>
              <a:buChar char="•"/>
            </a:pPr>
            <a:r>
              <a:t>The popes used both powers to conduct wars and commit atrocities in the name of Jesus Christ.</a:t>
            </a:r>
          </a:p>
          <a:p>
            <a:pPr marL="273326" indent="-273326">
              <a:spcBef>
                <a:spcPts val="1200"/>
              </a:spcBef>
              <a:buClr>
                <a:srgbClr val="BEBEBE"/>
              </a:buClr>
              <a:buSzPct val="125000"/>
              <a:buChar char="•"/>
            </a:pPr>
            <a:r>
              <a:t>Lying signs and wonders led superstitious people to believe God backed both the papacy and the church.</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Shape 178"/>
          <p:cNvSpPr/>
          <p:nvPr>
            <p:ph type="sldImg"/>
          </p:nvPr>
        </p:nvSpPr>
        <p:spPr>
          <a:prstGeom prst="rect">
            <a:avLst/>
          </a:prstGeom>
        </p:spPr>
        <p:txBody>
          <a:bodyPr/>
          <a:lstStyle/>
          <a:p>
            <a:pPr/>
          </a:p>
        </p:txBody>
      </p:sp>
      <p:sp>
        <p:nvSpPr>
          <p:cNvPr id="179" name="Shape 179"/>
          <p:cNvSpPr/>
          <p:nvPr>
            <p:ph type="body" sz="quarter" idx="1"/>
          </p:nvPr>
        </p:nvSpPr>
        <p:spPr>
          <a:prstGeom prst="rect">
            <a:avLst/>
          </a:prstGeom>
        </p:spPr>
        <p:txBody>
          <a:bodyPr/>
          <a:lstStyle/>
          <a:p>
            <a:pPr marL="273326" indent="-273326">
              <a:spcBef>
                <a:spcPts val="1200"/>
              </a:spcBef>
              <a:buClr>
                <a:srgbClr val="BEBEBE"/>
              </a:buClr>
              <a:buSzPct val="125000"/>
              <a:buChar char="•"/>
            </a:pPr>
            <a:r>
              <a:t>Canon 28 elevated the See of Constantinople to an equal standing with the See of Rome. </a:t>
            </a:r>
          </a:p>
          <a:p>
            <a:pPr marL="273326" indent="-273326">
              <a:spcBef>
                <a:spcPts val="1200"/>
              </a:spcBef>
              <a:buClr>
                <a:srgbClr val="BEBEBE"/>
              </a:buClr>
              <a:buSzPct val="125000"/>
              <a:buChar char="•"/>
            </a:pPr>
            <a:r>
              <a:t>The Council of Chalcedon claimed that the “First Council of Constantinople (381), ‘actuated by the same consideration, gave equal privileges to the most holy throne of New Rome, justly judging that the city which is honoured with the Sovereignty and the Senate, and enjoys equal privileges with the old imperial Rome, should in ecclesiastical matters also be magnified as she is, and rank next after her.’”</a:t>
            </a:r>
          </a:p>
          <a:p>
            <a:pPr lvl="1" marL="844826" indent="-273326">
              <a:spcBef>
                <a:spcPts val="1200"/>
              </a:spcBef>
              <a:buClr>
                <a:srgbClr val="BEBEBE"/>
              </a:buClr>
              <a:buSzPct val="125000"/>
              <a:buChar char="•"/>
            </a:pPr>
            <a:r>
              <a:t>Council of Chalcedon clarified what the first council of Constantinople decreed</a:t>
            </a:r>
          </a:p>
          <a:p>
            <a:pPr lvl="1" marL="844826" indent="-273326">
              <a:spcBef>
                <a:spcPts val="1200"/>
              </a:spcBef>
              <a:buClr>
                <a:srgbClr val="BEBEBE"/>
              </a:buClr>
              <a:buSzPct val="125000"/>
              <a:buChar char="•"/>
            </a:pPr>
            <a:r>
              <a:t>Constantinople is the “New Rome,” it is the center of power in the empire, therefore its bishop should be of equal rank with the bishop of Rome</a:t>
            </a:r>
          </a:p>
          <a:p>
            <a:pPr marL="273326" indent="-273326">
              <a:spcBef>
                <a:spcPts val="1200"/>
              </a:spcBef>
              <a:buClr>
                <a:srgbClr val="BEBEBE"/>
              </a:buClr>
              <a:buSzPct val="125000"/>
              <a:buChar char="•"/>
            </a:pPr>
            <a:r>
              <a:t>Pope Leo I (the Great) recognized the authority of the council but rejected Canon 28 </a:t>
            </a:r>
          </a:p>
          <a:p>
            <a:pPr lvl="1" marL="844826" indent="-273326">
              <a:spcBef>
                <a:spcPts val="1200"/>
              </a:spcBef>
              <a:buClr>
                <a:srgbClr val="BEBEBE"/>
              </a:buClr>
              <a:buSzPct val="125000"/>
              <a:buChar char="•"/>
            </a:pPr>
            <a:r>
              <a:t>Rejected it on the grounds that it contradicted the decision of the Nicaean Council to place Antioch and Alexandria in prominent positions</a:t>
            </a:r>
          </a:p>
          <a:p>
            <a:pPr lvl="1" marL="844826" indent="-273326">
              <a:spcBef>
                <a:spcPts val="1200"/>
              </a:spcBef>
              <a:buClr>
                <a:srgbClr val="BEBEBE"/>
              </a:buClr>
              <a:buSzPct val="125000"/>
              <a:buChar char="•"/>
            </a:pPr>
            <a:r>
              <a:t>Leo I reigned from 440-461; the same pope who convinced Attila the Hun to give up his siege of Rome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Shape 183"/>
          <p:cNvSpPr/>
          <p:nvPr>
            <p:ph type="sldImg"/>
          </p:nvPr>
        </p:nvSpPr>
        <p:spPr>
          <a:prstGeom prst="rect">
            <a:avLst/>
          </a:prstGeom>
        </p:spPr>
        <p:txBody>
          <a:bodyPr/>
          <a:lstStyle/>
          <a:p>
            <a:pPr/>
          </a:p>
        </p:txBody>
      </p:sp>
      <p:sp>
        <p:nvSpPr>
          <p:cNvPr id="184" name="Shape 184"/>
          <p:cNvSpPr/>
          <p:nvPr>
            <p:ph type="body" sz="quarter" idx="1"/>
          </p:nvPr>
        </p:nvSpPr>
        <p:spPr>
          <a:prstGeom prst="rect">
            <a:avLst/>
          </a:prstGeom>
        </p:spPr>
        <p:txBody>
          <a:bodyPr/>
          <a:lstStyle/>
          <a:p>
            <a:pPr marL="273326" indent="-273326">
              <a:spcBef>
                <a:spcPts val="1200"/>
              </a:spcBef>
              <a:buClr>
                <a:srgbClr val="BEBEBE"/>
              </a:buClr>
              <a:buSzPct val="125000"/>
              <a:buChar char="•"/>
            </a:pPr>
            <a:r>
              <a:t>495 - a synod of bishops declares Pope Gelasius to be the Vicar of Christ</a:t>
            </a:r>
          </a:p>
          <a:p>
            <a:pPr lvl="1" marL="844826" indent="-273326">
              <a:spcBef>
                <a:spcPts val="1200"/>
              </a:spcBef>
              <a:buClr>
                <a:srgbClr val="BEBEBE"/>
              </a:buClr>
              <a:buSzPct val="125000"/>
              <a:buChar char="•"/>
            </a:pPr>
            <a:r>
              <a:t>Latin vicarius = “substitute”</a:t>
            </a:r>
          </a:p>
          <a:p>
            <a:pPr lvl="1" marL="844826" indent="-273326">
              <a:spcBef>
                <a:spcPts val="1200"/>
              </a:spcBef>
              <a:buClr>
                <a:srgbClr val="BEBEBE"/>
              </a:buClr>
              <a:buSzPct val="125000"/>
              <a:buChar char="•"/>
            </a:pPr>
            <a:r>
              <a:t>The term falls in and out of usage until Pope Innocent III (1198-1216)</a:t>
            </a:r>
          </a:p>
          <a:p>
            <a:pPr marL="273326" indent="-273326">
              <a:spcBef>
                <a:spcPts val="1200"/>
              </a:spcBef>
              <a:buClr>
                <a:srgbClr val="BEBEBE"/>
              </a:buClr>
              <a:buSzPct val="125000"/>
              <a:buChar char="•"/>
            </a:pPr>
            <a:r>
              <a:t>519 - the Formula of Pope Hormisdas</a:t>
            </a:r>
          </a:p>
          <a:p>
            <a:pPr lvl="1" marL="844826" indent="-273326">
              <a:spcBef>
                <a:spcPts val="1200"/>
              </a:spcBef>
              <a:buClr>
                <a:srgbClr val="BEBEBE"/>
              </a:buClr>
              <a:buSzPct val="125000"/>
              <a:buChar char="•"/>
            </a:pPr>
            <a:r>
              <a:t>Ongoing strife between the Bishop of Rome and the Eastern (Byzantine) bishops (known as the Acacian Schism).</a:t>
            </a:r>
          </a:p>
          <a:p>
            <a:pPr lvl="1" marL="844826" indent="-273326">
              <a:spcBef>
                <a:spcPts val="1200"/>
              </a:spcBef>
              <a:buClr>
                <a:srgbClr val="BEBEBE"/>
              </a:buClr>
              <a:buSzPct val="125000"/>
              <a:buChar char="•"/>
            </a:pPr>
            <a:r>
              <a:t>Pope Hormisdas drafts a statement of faith; demands Emperor Justinian and all Eastern bishops sign 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a:p>
        </p:txBody>
      </p:sp>
      <p:sp>
        <p:nvSpPr>
          <p:cNvPr id="188" name="Shape 188"/>
          <p:cNvSpPr/>
          <p:nvPr>
            <p:ph type="body" sz="quarter" idx="1"/>
          </p:nvPr>
        </p:nvSpPr>
        <p:spPr>
          <a:prstGeom prst="rect">
            <a:avLst/>
          </a:prstGeom>
        </p:spPr>
        <p:txBody>
          <a:bodyPr/>
          <a:lstStyle/>
          <a:p>
            <a:pPr marL="273326" indent="-273326">
              <a:spcBef>
                <a:spcPts val="1200"/>
              </a:spcBef>
              <a:buClr>
                <a:srgbClr val="BEBEBE"/>
              </a:buClr>
              <a:buSzPct val="125000"/>
              <a:buChar char="•"/>
            </a:pPr>
            <a:r>
              <a:t>The claim to papal supremacy rests on Peter’s confession</a:t>
            </a:r>
          </a:p>
          <a:p>
            <a:pPr lvl="1" marL="844826" indent="-273326">
              <a:spcBef>
                <a:spcPts val="1200"/>
              </a:spcBef>
              <a:buClr>
                <a:srgbClr val="BEBEBE"/>
              </a:buClr>
              <a:buSzPct val="125000"/>
              <a:buChar char="•"/>
            </a:pPr>
            <a:r>
              <a:t>Papacy claims Peter founded the church in Rome and was its first bishop</a:t>
            </a:r>
          </a:p>
          <a:p>
            <a:pPr lvl="1" marL="844826" indent="-273326">
              <a:spcBef>
                <a:spcPts val="1200"/>
              </a:spcBef>
              <a:buClr>
                <a:srgbClr val="BEBEBE"/>
              </a:buClr>
              <a:buSzPct val="125000"/>
              <a:buChar char="•"/>
            </a:pPr>
            <a:r>
              <a:t>Because Peter is the “rock” and he was the first bishop of Rome, the papacy claims it is the pre-eminent bishopric in Christendom</a:t>
            </a:r>
          </a:p>
          <a:p>
            <a:pPr lvl="1" marL="844826" indent="-273326">
              <a:spcBef>
                <a:spcPts val="1200"/>
              </a:spcBef>
              <a:buClr>
                <a:srgbClr val="BEBEBE"/>
              </a:buClr>
              <a:buSzPct val="125000"/>
              <a:buChar char="•"/>
            </a:pPr>
            <a:r>
              <a:t>A little evidence that Peter was in Rome late in his life and died a martyr in the city</a:t>
            </a:r>
          </a:p>
          <a:p>
            <a:pPr lvl="1" marL="844826" indent="-273326">
              <a:spcBef>
                <a:spcPts val="1200"/>
              </a:spcBef>
              <a:buClr>
                <a:srgbClr val="BEBEBE"/>
              </a:buClr>
              <a:buSzPct val="125000"/>
              <a:buChar char="•"/>
            </a:pPr>
            <a:r>
              <a:t>Paul’s letter to the Romans preceded Peter’s arrival by almost a decade; several churches in Rome according to verse 16</a:t>
            </a:r>
          </a:p>
          <a:p>
            <a:pPr marL="273326" indent="-273326">
              <a:spcBef>
                <a:spcPts val="1200"/>
              </a:spcBef>
              <a:buClr>
                <a:srgbClr val="BEBEBE"/>
              </a:buClr>
              <a:buSzPct val="125000"/>
              <a:buChar char="•"/>
            </a:pPr>
            <a:r>
              <a:t>The papacy class to possess “all the power of the Christian religion”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a:p>
        </p:txBody>
      </p:sp>
      <p:sp>
        <p:nvSpPr>
          <p:cNvPr id="193" name="Shape 193"/>
          <p:cNvSpPr/>
          <p:nvPr>
            <p:ph type="body" sz="quarter" idx="1"/>
          </p:nvPr>
        </p:nvSpPr>
        <p:spPr>
          <a:prstGeom prst="rect">
            <a:avLst/>
          </a:prstGeom>
        </p:spPr>
        <p:txBody>
          <a:bodyPr/>
          <a:lstStyle/>
          <a:p>
            <a:pPr>
              <a:spcBef>
                <a:spcPts val="1200"/>
              </a:spcBef>
            </a:pPr>
            <a:r>
              <a:t>Constantine reorganized the Roman Empire, legalized Christianity, and paved the way for the ascendancy of Christianity</a:t>
            </a:r>
          </a:p>
          <a:p>
            <a:pPr>
              <a:spcBef>
                <a:spcPts val="1200"/>
              </a:spcBef>
            </a:pPr>
            <a:r>
              <a:t>Justinian was the greatest emperor to follow Constantine</a:t>
            </a:r>
          </a:p>
          <a:p>
            <a:pPr marL="273326" indent="-273326">
              <a:spcBef>
                <a:spcPts val="1200"/>
              </a:spcBef>
              <a:buClr>
                <a:srgbClr val="BEBEBE"/>
              </a:buClr>
              <a:buSzPct val="125000"/>
              <a:buChar char="•"/>
            </a:pPr>
            <a:r>
              <a:t>531 – Emperor Justinian creates the Pentarchy</a:t>
            </a:r>
          </a:p>
          <a:p>
            <a:pPr lvl="1" marL="844826" indent="-273326">
              <a:spcBef>
                <a:spcPts val="1200"/>
              </a:spcBef>
              <a:buClr>
                <a:srgbClr val="BEBEBE"/>
              </a:buClr>
              <a:buSzPct val="125000"/>
              <a:buChar char="•"/>
            </a:pPr>
            <a:r>
              <a:t>Rome, Alexandria, and Antioch were recognized by the Council of Nicaea (325) as the most important episcopal sees.</a:t>
            </a:r>
          </a:p>
          <a:p>
            <a:pPr lvl="1" marL="844826" indent="-273326">
              <a:spcBef>
                <a:spcPts val="1200"/>
              </a:spcBef>
              <a:buClr>
                <a:srgbClr val="BEBEBE"/>
              </a:buClr>
              <a:buSzPct val="125000"/>
              <a:buChar char="•"/>
            </a:pPr>
            <a:r>
              <a:t>Constantinople is promoted to second in line by the Council of Chalcedon (451).</a:t>
            </a:r>
          </a:p>
          <a:p>
            <a:pPr lvl="1" marL="844826" indent="-273326">
              <a:spcBef>
                <a:spcPts val="1200"/>
              </a:spcBef>
              <a:buClr>
                <a:srgbClr val="BEBEBE"/>
              </a:buClr>
              <a:buSzPct val="125000"/>
              <a:buChar char="•"/>
            </a:pPr>
            <a:r>
              <a:t>Jerusalem, because of its history with the church, is placed alongside the other four.</a:t>
            </a:r>
          </a:p>
          <a:p>
            <a:pPr lvl="1" marL="844826" indent="-273326">
              <a:spcBef>
                <a:spcPts val="1200"/>
              </a:spcBef>
              <a:buClr>
                <a:srgbClr val="BEBEBE"/>
              </a:buClr>
              <a:buSzPct val="125000"/>
              <a:buChar char="•"/>
            </a:pPr>
            <a:r>
              <a:t>Justinian dubs these five bishops “patriarchs”</a:t>
            </a:r>
          </a:p>
          <a:p>
            <a:pPr marL="273326" indent="-273326">
              <a:spcBef>
                <a:spcPts val="1200"/>
              </a:spcBef>
              <a:buClr>
                <a:srgbClr val="BEBEBE"/>
              </a:buClr>
              <a:buSzPct val="125000"/>
              <a:buChar char="•"/>
            </a:pPr>
            <a:r>
              <a:t>Justinian letter to Pope John II, March 15, 533: “Yielding honor to the Apostolic See and to Your Holiness, and honoring your Holiness, as one ought to honor a father, we have hastened to subject all the priests of the whole Eastern district, and to unite them to the See of your Holiness, for we do not allow of any point, however manifest and indisputable it be, which relates to the state of the Churches, not being brought to the cognizance of your Holiness, since you are the Head of all the holy Churches.”</a:t>
            </a:r>
          </a:p>
          <a:p>
            <a:pPr lvl="1" marL="844826" indent="-273326">
              <a:spcBef>
                <a:spcPts val="1200"/>
              </a:spcBef>
              <a:buClr>
                <a:srgbClr val="BEBEBE"/>
              </a:buClr>
              <a:buSzPct val="125000"/>
              <a:buChar char="•"/>
            </a:pPr>
            <a:r>
              <a:t>Justinian forced the eastern priests to submit to the primacy of the bishop of Rome</a:t>
            </a:r>
          </a:p>
          <a:p>
            <a:pPr lvl="1" marL="844826" indent="-273326">
              <a:spcBef>
                <a:spcPts val="1200"/>
              </a:spcBef>
              <a:buClr>
                <a:srgbClr val="BEBEBE"/>
              </a:buClr>
              <a:buSzPct val="125000"/>
              <a:buChar char="•"/>
            </a:pPr>
            <a:r>
              <a:t>It took about 200 years, but the bishop of Rome was eventually recognized to be the most powerful office in Christendom — it is the “Head of all the holy Churches”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Shape 199"/>
          <p:cNvSpPr/>
          <p:nvPr>
            <p:ph type="sldImg"/>
          </p:nvPr>
        </p:nvSpPr>
        <p:spPr>
          <a:prstGeom prst="rect">
            <a:avLst/>
          </a:prstGeom>
        </p:spPr>
        <p:txBody>
          <a:bodyPr/>
          <a:lstStyle/>
          <a:p>
            <a:pPr/>
          </a:p>
        </p:txBody>
      </p:sp>
      <p:sp>
        <p:nvSpPr>
          <p:cNvPr id="200" name="Shape 200"/>
          <p:cNvSpPr/>
          <p:nvPr>
            <p:ph type="body" sz="quarter" idx="1"/>
          </p:nvPr>
        </p:nvSpPr>
        <p:spPr>
          <a:prstGeom prst="rect">
            <a:avLst/>
          </a:prstGeom>
        </p:spPr>
        <p:txBody>
          <a:bodyPr/>
          <a:lstStyle/>
          <a:p>
            <a:pPr marL="273326" indent="-273326">
              <a:spcBef>
                <a:spcPts val="1200"/>
              </a:spcBef>
              <a:buClr>
                <a:srgbClr val="BEBEBE"/>
              </a:buClr>
              <a:buSzPct val="125000"/>
              <a:buChar char="•"/>
            </a:pPr>
            <a:r>
              <a:t>330 - Constantine moves the capital to Constantinople</a:t>
            </a:r>
          </a:p>
          <a:p>
            <a:pPr marL="273326" indent="-273326">
              <a:spcBef>
                <a:spcPts val="1200"/>
              </a:spcBef>
              <a:buClr>
                <a:srgbClr val="BEBEBE"/>
              </a:buClr>
              <a:buSzPct val="125000"/>
              <a:buChar char="•"/>
            </a:pPr>
            <a:r>
              <a:t>The power of the Western emperors was reduced; the papacy stepped into the vacuum</a:t>
            </a:r>
          </a:p>
          <a:p>
            <a:pPr lvl="1" marL="844826" indent="-273326">
              <a:spcBef>
                <a:spcPts val="1200"/>
              </a:spcBef>
              <a:buClr>
                <a:srgbClr val="BEBEBE"/>
              </a:buClr>
              <a:buSzPct val="125000"/>
              <a:buChar char="•"/>
            </a:pPr>
            <a:r>
              <a:t>Very weak emperors in the West</a:t>
            </a:r>
          </a:p>
          <a:p>
            <a:pPr lvl="1" marL="844826" indent="-273326">
              <a:spcBef>
                <a:spcPts val="1200"/>
              </a:spcBef>
              <a:buClr>
                <a:srgbClr val="BEBEBE"/>
              </a:buClr>
              <a:buSzPct val="125000"/>
              <a:buChar char="•"/>
            </a:pPr>
            <a:r>
              <a:t>402 — Emperor Honorius moved the capital of the Western Roman Empire to Ravenna because of the threat posed by the Germanic barbarians</a:t>
            </a:r>
          </a:p>
          <a:p>
            <a:pPr lvl="1" marL="844826" indent="-273326">
              <a:spcBef>
                <a:spcPts val="1200"/>
              </a:spcBef>
              <a:buClr>
                <a:srgbClr val="BEBEBE"/>
              </a:buClr>
              <a:buSzPct val="125000"/>
              <a:buChar char="•"/>
            </a:pPr>
            <a:r>
              <a:t>These moves made the Bishop of Rome the most powerful man in the city</a:t>
            </a:r>
          </a:p>
          <a:p>
            <a:pPr marL="273326" indent="-273326">
              <a:spcBef>
                <a:spcPts val="1200"/>
              </a:spcBef>
              <a:buClr>
                <a:srgbClr val="BEBEBE"/>
              </a:buClr>
              <a:buSzPct val="125000"/>
              <a:buChar char="•"/>
            </a:pPr>
            <a:r>
              <a:t>2 Thessalonians 2:6-7, “And now you know what is restraining, that he may be revealed in his own time. [7] For the mystery of lawlessness is already at work; only He who now restrains will do so until He is taken out of the way.”</a:t>
            </a:r>
          </a:p>
          <a:p>
            <a:pPr lvl="1" marL="844826" indent="-273326">
              <a:spcBef>
                <a:spcPts val="1200"/>
              </a:spcBef>
              <a:buClr>
                <a:srgbClr val="BEBEBE"/>
              </a:buClr>
              <a:buSzPct val="125000"/>
              <a:buChar char="•"/>
            </a:pPr>
            <a:r>
              <a:t>“…what is restraining” — the emperors of Rome</a:t>
            </a:r>
          </a:p>
          <a:p>
            <a:pPr lvl="1" marL="844826" indent="-273326">
              <a:spcBef>
                <a:spcPts val="1200"/>
              </a:spcBef>
              <a:buClr>
                <a:srgbClr val="BEBEBE"/>
              </a:buClr>
              <a:buSzPct val="125000"/>
              <a:buChar char="•"/>
            </a:pPr>
            <a:r>
              <a:t>When the emperors of Rome became friendly to Christianity, it opened up an opportunity for the power of the papacy to grow</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p>
            <a:pPr marL="273326" indent="-273326">
              <a:spcBef>
                <a:spcPts val="1200"/>
              </a:spcBef>
              <a:buClr>
                <a:srgbClr val="BEBEBE"/>
              </a:buClr>
              <a:buSzPct val="125000"/>
              <a:buChar char="•"/>
            </a:pPr>
            <a:r>
              <a:t>Pope Leo the Great disputed canon 28 in the Council of Chalcedon which put the bishop of Constantinople on equal footing with the bishop of Rome.</a:t>
            </a:r>
          </a:p>
          <a:p>
            <a:pPr marL="273326" indent="-273326">
              <a:spcBef>
                <a:spcPts val="1200"/>
              </a:spcBef>
              <a:buClr>
                <a:srgbClr val="BEBEBE"/>
              </a:buClr>
              <a:buSzPct val="125000"/>
              <a:buChar char="•"/>
            </a:pPr>
            <a:r>
              <a:t>Because there was no greater authority in Rome, the papacy began to assume secular authority — he negotiated with a hostile army on behalf of the city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a:p>
        </p:txBody>
      </p:sp>
      <p:sp>
        <p:nvSpPr>
          <p:cNvPr id="210" name="Shape 210"/>
          <p:cNvSpPr/>
          <p:nvPr>
            <p:ph type="body" sz="quarter" idx="1"/>
          </p:nvPr>
        </p:nvSpPr>
        <p:spPr>
          <a:prstGeom prst="rect">
            <a:avLst/>
          </a:prstGeom>
        </p:spPr>
        <p:txBody>
          <a:bodyPr/>
          <a:lstStyle/>
          <a:p>
            <a:pPr marL="273326" indent="-273326">
              <a:spcBef>
                <a:spcPts val="1200"/>
              </a:spcBef>
              <a:buClr>
                <a:srgbClr val="BEBEBE"/>
              </a:buClr>
              <a:buSzPct val="125000"/>
              <a:buChar char="•"/>
            </a:pPr>
            <a:r>
              <a:t>Church is the largest landowner in Western Europe when he ascends to the papacy</a:t>
            </a:r>
          </a:p>
          <a:p>
            <a:pPr lvl="1" marL="844826" indent="-273326">
              <a:spcBef>
                <a:spcPts val="1200"/>
              </a:spcBef>
              <a:buClr>
                <a:srgbClr val="BEBEBE"/>
              </a:buClr>
              <a:buSzPct val="125000"/>
              <a:buChar char="•"/>
            </a:pPr>
            <a:r>
              <a:t>Territory around Rome called the “Patrimony of Peter”</a:t>
            </a:r>
          </a:p>
          <a:p>
            <a:pPr lvl="1" marL="844826" indent="-273326">
              <a:spcBef>
                <a:spcPts val="1200"/>
              </a:spcBef>
              <a:buClr>
                <a:srgbClr val="BEBEBE"/>
              </a:buClr>
              <a:buSzPct val="125000"/>
              <a:buChar char="•"/>
            </a:pPr>
            <a:r>
              <a:t>Estates all throughout Western Europe and a few areas in North Africa that belonged to the church</a:t>
            </a:r>
          </a:p>
          <a:p>
            <a:pPr lvl="1" marL="844826" indent="-273326">
              <a:spcBef>
                <a:spcPts val="1200"/>
              </a:spcBef>
              <a:buClr>
                <a:srgbClr val="BEBEBE"/>
              </a:buClr>
              <a:buSzPct val="125000"/>
              <a:buChar char="•"/>
            </a:pPr>
            <a:r>
              <a:t>Gregory used the proceeds from these estates to finance the defense of Rome and Naples</a:t>
            </a:r>
          </a:p>
          <a:p>
            <a:pPr marL="273326" indent="-273326">
              <a:spcBef>
                <a:spcPts val="1200"/>
              </a:spcBef>
              <a:buClr>
                <a:srgbClr val="BEBEBE"/>
              </a:buClr>
              <a:buSzPct val="125000"/>
              <a:buChar char="•"/>
            </a:pPr>
            <a:r>
              <a:t>Gregory significantly increased the church's bureaucracy, “forming a civil service unparalleled in Europe outside of Constantinople itself” (Norwich, Absolute Monarchs)</a:t>
            </a:r>
          </a:p>
          <a:p>
            <a:pPr lvl="1" marL="844826" indent="-273326">
              <a:spcBef>
                <a:spcPts val="1200"/>
              </a:spcBef>
              <a:buClr>
                <a:srgbClr val="BEBEBE"/>
              </a:buClr>
              <a:buSzPct val="125000"/>
              <a:buChar char="•"/>
            </a:pPr>
            <a:r>
              <a:t>The church = the beast, the eighth phase of Roman power</a:t>
            </a:r>
          </a:p>
          <a:p>
            <a:pPr lvl="1" marL="844826" indent="-273326">
              <a:spcBef>
                <a:spcPts val="1200"/>
              </a:spcBef>
              <a:buClr>
                <a:srgbClr val="BEBEBE"/>
              </a:buClr>
              <a:buSzPct val="125000"/>
              <a:buChar char="•"/>
            </a:pPr>
            <a:r>
              <a:t>Gregory builds out the church to look more like a kingdom of this world</a:t>
            </a:r>
          </a:p>
          <a:p>
            <a:pPr marL="273326" indent="-273326">
              <a:spcBef>
                <a:spcPts val="1200"/>
              </a:spcBef>
              <a:buClr>
                <a:srgbClr val="BEBEBE"/>
              </a:buClr>
              <a:buSzPct val="125000"/>
              <a:buChar char="•"/>
            </a:pPr>
            <a:r>
              <a:t>“Gregory boldly assumed the role of the emperor in the west, and the powers of a temporal prince, counterbalancing the prestige of Constantinople.  From his administration date the foundations of later claims to papal absolutism.  Gregory was the real leader against the Lombards, appointing governors of cities, directing the generals in war, and receiving from Constantinople pay for the army.” (Langer, An Encyclopedia of World History, p. 151)</a:t>
            </a:r>
          </a:p>
          <a:p>
            <a:pPr lvl="1" marL="844826" indent="-273326">
              <a:spcBef>
                <a:spcPts val="1200"/>
              </a:spcBef>
              <a:buClr>
                <a:srgbClr val="BEBEBE"/>
              </a:buClr>
              <a:buSzPct val="125000"/>
              <a:buChar char="•"/>
            </a:pPr>
            <a:r>
              <a:t>“Papal absolutism” — the belief that the Bishop of Rome was the highest power in the world, both spiritual and secular</a:t>
            </a:r>
          </a:p>
          <a:p>
            <a:pPr lvl="1" marL="844826" indent="-273326">
              <a:spcBef>
                <a:spcPts val="1200"/>
              </a:spcBef>
              <a:buClr>
                <a:srgbClr val="BEBEBE"/>
              </a:buClr>
              <a:buSzPct val="125000"/>
              <a:buChar char="•"/>
            </a:pPr>
            <a:r>
              <a:t>Appointing governors, directing military affairs, and paying soldiers are all secular duties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Shape 214"/>
          <p:cNvSpPr/>
          <p:nvPr>
            <p:ph type="sldImg"/>
          </p:nvPr>
        </p:nvSpPr>
        <p:spPr>
          <a:prstGeom prst="rect">
            <a:avLst/>
          </a:prstGeom>
        </p:spPr>
        <p:txBody>
          <a:bodyPr/>
          <a:lstStyle/>
          <a:p>
            <a:pPr/>
          </a:p>
        </p:txBody>
      </p:sp>
      <p:sp>
        <p:nvSpPr>
          <p:cNvPr id="215" name="Shape 215"/>
          <p:cNvSpPr/>
          <p:nvPr>
            <p:ph type="body" sz="quarter" idx="1"/>
          </p:nvPr>
        </p:nvSpPr>
        <p:spPr>
          <a:prstGeom prst="rect">
            <a:avLst/>
          </a:prstGeom>
        </p:spPr>
        <p:txBody>
          <a:bodyPr/>
          <a:lstStyle/>
          <a:p>
            <a:pPr marL="273326" indent="-273326">
              <a:spcBef>
                <a:spcPts val="1200"/>
              </a:spcBef>
              <a:buClr>
                <a:srgbClr val="BEBEBE"/>
              </a:buClr>
              <a:buSzPct val="125000"/>
              <a:buChar char="•"/>
            </a:pPr>
            <a:r>
              <a:t>Rome began to turn away from Byzantine in the eighth century</a:t>
            </a:r>
          </a:p>
          <a:p>
            <a:pPr lvl="1" marL="844826" indent="-273326">
              <a:spcBef>
                <a:spcPts val="1200"/>
              </a:spcBef>
              <a:buClr>
                <a:srgbClr val="BEBEBE"/>
              </a:buClr>
              <a:buSzPct val="125000"/>
              <a:buChar char="•"/>
            </a:pPr>
            <a:r>
              <a:t>Imperial taxation</a:t>
            </a:r>
          </a:p>
          <a:p>
            <a:pPr lvl="1" marL="844826" indent="-273326">
              <a:spcBef>
                <a:spcPts val="1200"/>
              </a:spcBef>
              <a:buClr>
                <a:srgbClr val="BEBEBE"/>
              </a:buClr>
              <a:buSzPct val="125000"/>
              <a:buChar char="•"/>
            </a:pPr>
            <a:r>
              <a:t>Emperors had outlawed the use of images (iconoclasm)</a:t>
            </a:r>
          </a:p>
          <a:p>
            <a:pPr lvl="1" marL="844826" indent="-273326">
              <a:spcBef>
                <a:spcPts val="1200"/>
              </a:spcBef>
              <a:buClr>
                <a:srgbClr val="BEBEBE"/>
              </a:buClr>
              <a:buSzPct val="125000"/>
              <a:buChar char="•"/>
            </a:pPr>
            <a:r>
              <a:t>Constantinople did not protect Rome</a:t>
            </a:r>
          </a:p>
          <a:p>
            <a:pPr marL="273326" indent="-273326">
              <a:spcBef>
                <a:spcPts val="1200"/>
              </a:spcBef>
              <a:buClr>
                <a:srgbClr val="BEBEBE"/>
              </a:buClr>
              <a:buSzPct val="125000"/>
              <a:buChar char="•"/>
            </a:pPr>
            <a:r>
              <a:t>Pope Stephen II (752-757) appealed to the Frankish ruler Pepin the Short to protect Rome from the Lombards, who were about to conquer Italy</a:t>
            </a:r>
          </a:p>
          <a:p>
            <a:pPr lvl="1" marL="844826" indent="-273326">
              <a:spcBef>
                <a:spcPts val="1200"/>
              </a:spcBef>
              <a:buClr>
                <a:srgbClr val="BEBEBE"/>
              </a:buClr>
              <a:buSzPct val="125000"/>
              <a:buChar char="•"/>
            </a:pPr>
            <a:r>
              <a:t>Stephen II was the first Latin pope since 685 – 12 predecessors were Greek</a:t>
            </a:r>
          </a:p>
          <a:p>
            <a:pPr lvl="1" marL="844826" indent="-273326">
              <a:spcBef>
                <a:spcPts val="1200"/>
              </a:spcBef>
              <a:buClr>
                <a:srgbClr val="BEBEBE"/>
              </a:buClr>
              <a:buSzPct val="125000"/>
              <a:buChar char="•"/>
            </a:pPr>
            <a:r>
              <a:t>He anointed Pepin and his two sons as “Patrician of the Romans” (a title made up by the pope to curry favor with Pepin)</a:t>
            </a:r>
          </a:p>
          <a:p>
            <a:pPr lvl="2" marL="1416326" indent="-273326">
              <a:spcBef>
                <a:spcPts val="1200"/>
              </a:spcBef>
              <a:buClr>
                <a:srgbClr val="BEBEBE"/>
              </a:buClr>
              <a:buSzPct val="125000"/>
              <a:buChar char="•"/>
            </a:pPr>
            <a:r>
              <a:t>“Patricians” were the traditional nobility of Rome; only emperors could be taken from the patrician class</a:t>
            </a:r>
          </a:p>
          <a:p>
            <a:pPr marL="273326" indent="-273326">
              <a:spcBef>
                <a:spcPts val="1200"/>
              </a:spcBef>
              <a:buClr>
                <a:srgbClr val="BEBEBE"/>
              </a:buClr>
              <a:buSzPct val="125000"/>
              <a:buChar char="•"/>
            </a:pPr>
            <a:r>
              <a:t>Pepin the Short defeated the Lombards and gave lands in central Italy to the Papacy – the Donation of Pepin</a:t>
            </a:r>
          </a:p>
          <a:p>
            <a:pPr lvl="1" marL="844826" indent="-273326">
              <a:spcBef>
                <a:spcPts val="1200"/>
              </a:spcBef>
              <a:buClr>
                <a:srgbClr val="BEBEBE"/>
              </a:buClr>
              <a:buSzPct val="125000"/>
              <a:buChar char="•"/>
            </a:pPr>
            <a:r>
              <a:t>Pepin claimed he “restored” the land to the papacy, but there was no legal foundation for this donation – the land belonged to the Byzantine empire.</a:t>
            </a:r>
          </a:p>
          <a:p>
            <a:pPr marL="273326" indent="-273326">
              <a:spcBef>
                <a:spcPts val="1200"/>
              </a:spcBef>
              <a:buClr>
                <a:srgbClr val="BEBEBE"/>
              </a:buClr>
              <a:buSzPct val="125000"/>
              <a:buChar char="•"/>
            </a:pPr>
            <a:r>
              <a:t>With this decision, the popes became “temporal sovereigns, endowed with judicial titles; and in certain extreme cases their right was recognized even to dispose of thrones.”  (LaGarde, 224)</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3" name="Line"/>
          <p:cNvSpPr/>
          <p:nvPr/>
        </p:nvSpPr>
        <p:spPr>
          <a:xfrm>
            <a:off x="952500" y="5692775"/>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 name="Title Text"/>
          <p:cNvSpPr txBox="1"/>
          <p:nvPr>
            <p:ph type="title"/>
          </p:nvPr>
        </p:nvSpPr>
        <p:spPr>
          <a:xfrm>
            <a:off x="952500" y="2841625"/>
            <a:ext cx="22479000" cy="2857500"/>
          </a:xfrm>
          <a:prstGeom prst="rect">
            <a:avLst/>
          </a:prstGeom>
        </p:spPr>
        <p:txBody>
          <a:bodyPr anchor="b"/>
          <a:lstStyle/>
          <a:p>
            <a:pPr/>
            <a:r>
              <a:t>Title Text</a:t>
            </a:r>
          </a:p>
        </p:txBody>
      </p:sp>
      <p:sp>
        <p:nvSpPr>
          <p:cNvPr id="15" name="Body Level One…"/>
          <p:cNvSpPr txBox="1"/>
          <p:nvPr>
            <p:ph type="body" sz="quarter" idx="1"/>
          </p:nvPr>
        </p:nvSpPr>
        <p:spPr>
          <a:xfrm>
            <a:off x="952500" y="7823200"/>
            <a:ext cx="22479000" cy="11557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xfrm>
            <a:off x="22898100" y="12319000"/>
            <a:ext cx="419100"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9" name="–Johnny Appleseed"/>
          <p:cNvSpPr txBox="1"/>
          <p:nvPr>
            <p:ph type="body" sz="quarter" idx="21"/>
          </p:nvPr>
        </p:nvSpPr>
        <p:spPr>
          <a:xfrm>
            <a:off x="952500" y="8318500"/>
            <a:ext cx="22479000" cy="711200"/>
          </a:xfrm>
          <a:prstGeom prst="rect">
            <a:avLst/>
          </a:prstGeom>
        </p:spPr>
        <p:txBody>
          <a:bodyPr anchor="t">
            <a:spAutoFit/>
          </a:bodyPr>
          <a:lstStyle>
            <a:lvl1pPr marL="0" indent="0" algn="ctr">
              <a:lnSpc>
                <a:spcPct val="140000"/>
              </a:lnSpc>
              <a:spcBef>
                <a:spcPts val="0"/>
              </a:spcBef>
              <a:buSzTx/>
              <a:buNone/>
              <a:defRPr i="1" sz="4200">
                <a:solidFill>
                  <a:srgbClr val="9D9D9D"/>
                </a:solidFill>
              </a:defRPr>
            </a:lvl1pPr>
          </a:lstStyle>
          <a:p>
            <a:pPr/>
            <a:r>
              <a:t>–Johnny Appleseed</a:t>
            </a:r>
          </a:p>
        </p:txBody>
      </p:sp>
      <p:sp>
        <p:nvSpPr>
          <p:cNvPr id="100" name="“Type a quote here.”"/>
          <p:cNvSpPr txBox="1"/>
          <p:nvPr>
            <p:ph type="body" sz="quarter" idx="22"/>
          </p:nvPr>
        </p:nvSpPr>
        <p:spPr>
          <a:xfrm>
            <a:off x="2387600" y="6064448"/>
            <a:ext cx="19621500" cy="838201"/>
          </a:xfrm>
          <a:prstGeom prst="rect">
            <a:avLst/>
          </a:prstGeom>
        </p:spPr>
        <p:txBody>
          <a:bodyPr>
            <a:spAutoFit/>
          </a:bodyPr>
          <a:lstStyle>
            <a:lvl1pPr marL="0" indent="0" algn="ctr">
              <a:lnSpc>
                <a:spcPct val="120000"/>
              </a:lnSpc>
              <a:spcBef>
                <a:spcPts val="0"/>
              </a:spcBef>
              <a:buSzTx/>
              <a:buNone/>
              <a:defRPr sz="5000"/>
            </a:lvl1pPr>
          </a:lstStyle>
          <a:p>
            <a:pPr/>
            <a:r>
              <a:t>“Type a quote here.” </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8" name="Green and yellow boat on the shore across the water from the village of Ferragudo, Portugal at duskFishermen boats at sea near village at dusk in Algarve, south of Portugal."/>
          <p:cNvSpPr/>
          <p:nvPr>
            <p:ph type="pic" idx="21"/>
          </p:nvPr>
        </p:nvSpPr>
        <p:spPr>
          <a:xfrm>
            <a:off x="0" y="-876300"/>
            <a:ext cx="24384000" cy="16264467"/>
          </a:xfrm>
          <a:prstGeom prst="rect">
            <a:avLst/>
          </a:prstGeom>
        </p:spPr>
        <p:txBody>
          <a:bodyPr lIns="91439" tIns="45719" rIns="91439" bIns="45719" anchor="t">
            <a:noAutofit/>
          </a:bodyPr>
          <a:lstStyle/>
          <a:p>
            <a:pPr/>
          </a:p>
        </p:txBody>
      </p:sp>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3" name="“Type a quote here.”"/>
          <p:cNvSpPr txBox="1"/>
          <p:nvPr>
            <p:ph type="body" sz="quarter" idx="21"/>
          </p:nvPr>
        </p:nvSpPr>
        <p:spPr>
          <a:xfrm>
            <a:off x="2374900" y="6045200"/>
            <a:ext cx="19621500" cy="1117600"/>
          </a:xfrm>
          <a:prstGeom prst="rect">
            <a:avLst/>
          </a:prstGeom>
        </p:spPr>
        <p:txBody>
          <a:bodyPr>
            <a:spAutoFit/>
          </a:bodyPr>
          <a:lstStyle>
            <a:lvl1pPr marL="0" indent="0" algn="ctr">
              <a:spcBef>
                <a:spcPts val="0"/>
              </a:spcBef>
              <a:buSzTx/>
              <a:buNone/>
              <a:defRPr sz="5200">
                <a:solidFill>
                  <a:srgbClr val="3E231A"/>
                </a:solidFill>
                <a:latin typeface="Papyrus"/>
                <a:ea typeface="Papyrus"/>
                <a:cs typeface="Papyrus"/>
                <a:sym typeface="Papyrus"/>
              </a:defRPr>
            </a:lvl1pPr>
          </a:lstStyle>
          <a:p>
            <a:pPr/>
            <a:r>
              <a:t>“Type a quote here.”</a:t>
            </a:r>
          </a:p>
        </p:txBody>
      </p:sp>
      <p:sp>
        <p:nvSpPr>
          <p:cNvPr id="124" name="–Johnny Appleseed"/>
          <p:cNvSpPr txBox="1"/>
          <p:nvPr>
            <p:ph type="body" sz="quarter" idx="22"/>
          </p:nvPr>
        </p:nvSpPr>
        <p:spPr>
          <a:xfrm>
            <a:off x="2374900" y="8953500"/>
            <a:ext cx="19621500" cy="850900"/>
          </a:xfrm>
          <a:prstGeom prst="rect">
            <a:avLst/>
          </a:prstGeom>
        </p:spPr>
        <p:txBody>
          <a:bodyPr anchor="t">
            <a:spAutoFit/>
          </a:bodyPr>
          <a:lstStyle>
            <a:lvl1pPr marL="0" indent="0" algn="ctr">
              <a:spcBef>
                <a:spcPts val="0"/>
              </a:spcBef>
              <a:buSzTx/>
              <a:buNone/>
              <a:defRPr sz="3800">
                <a:solidFill>
                  <a:srgbClr val="3E231A"/>
                </a:solidFill>
                <a:latin typeface="Papyrus"/>
                <a:ea typeface="Papyrus"/>
                <a:cs typeface="Papyrus"/>
                <a:sym typeface="Papyrus"/>
              </a:defRPr>
            </a:lvl1pPr>
          </a:lstStyle>
          <a:p>
            <a:pPr/>
            <a:r>
              <a:t>–Johnny Appleseed</a:t>
            </a:r>
          </a:p>
        </p:txBody>
      </p:sp>
      <p:sp>
        <p:nvSpPr>
          <p:cNvPr id="125" name="Slide Number"/>
          <p:cNvSpPr txBox="1"/>
          <p:nvPr>
            <p:ph type="sldNum" sz="quarter" idx="2"/>
          </p:nvPr>
        </p:nvSpPr>
        <p:spPr>
          <a:xfrm>
            <a:off x="11993858" y="13144500"/>
            <a:ext cx="393205" cy="571500"/>
          </a:xfrm>
          <a:prstGeom prst="rect">
            <a:avLst/>
          </a:prstGeom>
        </p:spPr>
        <p:txBody>
          <a:bodyPr anchor="b"/>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2" name="Title Text"/>
          <p:cNvSpPr txBox="1"/>
          <p:nvPr>
            <p:ph type="title"/>
          </p:nvPr>
        </p:nvSpPr>
        <p:spPr>
          <a:xfrm>
            <a:off x="2374900" y="889000"/>
            <a:ext cx="19621500" cy="2959100"/>
          </a:xfrm>
          <a:prstGeom prst="rect">
            <a:avLst/>
          </a:prstGeom>
        </p:spPr>
        <p:txBody>
          <a:bodyPr/>
          <a:lstStyle>
            <a:lvl1pPr algn="ctr">
              <a:lnSpc>
                <a:spcPct val="100000"/>
              </a:lnSpc>
              <a:defRPr cap="none" sz="10000">
                <a:solidFill>
                  <a:srgbClr val="3E231A"/>
                </a:solidFill>
                <a:latin typeface="Papyrus"/>
                <a:ea typeface="Papyrus"/>
                <a:cs typeface="Papyrus"/>
                <a:sym typeface="Papyrus"/>
              </a:defRPr>
            </a:lvl1pPr>
          </a:lstStyle>
          <a:p>
            <a:pPr/>
            <a:r>
              <a:t>Title Text</a:t>
            </a:r>
          </a:p>
        </p:txBody>
      </p:sp>
      <p:sp>
        <p:nvSpPr>
          <p:cNvPr id="133" name="Body Level One…"/>
          <p:cNvSpPr txBox="1"/>
          <p:nvPr>
            <p:ph type="body" idx="1"/>
          </p:nvPr>
        </p:nvSpPr>
        <p:spPr>
          <a:xfrm>
            <a:off x="2374900" y="4127500"/>
            <a:ext cx="19621500" cy="8191500"/>
          </a:xfrm>
          <a:prstGeom prst="rect">
            <a:avLst/>
          </a:prstGeom>
        </p:spPr>
        <p:txBody>
          <a:bodyPr/>
          <a:lstStyle>
            <a:lvl1pPr marL="660400" indent="-660400">
              <a:spcBef>
                <a:spcPts val="4200"/>
              </a:spcBef>
              <a:buSzPct val="25000"/>
              <a:buBlip>
                <a:blip r:embed="rId3"/>
              </a:buBlip>
              <a:defRPr sz="5200">
                <a:solidFill>
                  <a:srgbClr val="3E231A"/>
                </a:solidFill>
                <a:latin typeface="Papyrus"/>
                <a:ea typeface="Papyrus"/>
                <a:cs typeface="Papyrus"/>
                <a:sym typeface="Papyrus"/>
              </a:defRPr>
            </a:lvl1pPr>
            <a:lvl2pPr marL="1320800" indent="-660400">
              <a:spcBef>
                <a:spcPts val="4200"/>
              </a:spcBef>
              <a:buSzPct val="25000"/>
              <a:buBlip>
                <a:blip r:embed="rId3"/>
              </a:buBlip>
              <a:defRPr sz="5200">
                <a:solidFill>
                  <a:srgbClr val="3E231A"/>
                </a:solidFill>
                <a:latin typeface="Papyrus"/>
                <a:ea typeface="Papyrus"/>
                <a:cs typeface="Papyrus"/>
                <a:sym typeface="Papyrus"/>
              </a:defRPr>
            </a:lvl2pPr>
            <a:lvl3pPr marL="1981200" indent="-660400">
              <a:spcBef>
                <a:spcPts val="4200"/>
              </a:spcBef>
              <a:buSzPct val="25000"/>
              <a:buBlip>
                <a:blip r:embed="rId3"/>
              </a:buBlip>
              <a:defRPr sz="5200">
                <a:solidFill>
                  <a:srgbClr val="3E231A"/>
                </a:solidFill>
                <a:latin typeface="Papyrus"/>
                <a:ea typeface="Papyrus"/>
                <a:cs typeface="Papyrus"/>
                <a:sym typeface="Papyrus"/>
              </a:defRPr>
            </a:lvl3pPr>
            <a:lvl4pPr marL="2641600" indent="-660400">
              <a:spcBef>
                <a:spcPts val="4200"/>
              </a:spcBef>
              <a:buSzPct val="25000"/>
              <a:buBlip>
                <a:blip r:embed="rId3"/>
              </a:buBlip>
              <a:defRPr sz="5200">
                <a:solidFill>
                  <a:srgbClr val="3E231A"/>
                </a:solidFill>
                <a:latin typeface="Papyrus"/>
                <a:ea typeface="Papyrus"/>
                <a:cs typeface="Papyrus"/>
                <a:sym typeface="Papyrus"/>
              </a:defRPr>
            </a:lvl4pPr>
            <a:lvl5pPr marL="3302000" indent="-660400">
              <a:spcBef>
                <a:spcPts val="4200"/>
              </a:spcBef>
              <a:buSzPct val="25000"/>
              <a:buBlip>
                <a:blip r:embed="rId3"/>
              </a:buBlip>
              <a:defRPr sz="5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34" name="Slide Number"/>
          <p:cNvSpPr txBox="1"/>
          <p:nvPr>
            <p:ph type="sldNum" sz="quarter" idx="2"/>
          </p:nvPr>
        </p:nvSpPr>
        <p:spPr>
          <a:xfrm>
            <a:off x="11993858" y="13144500"/>
            <a:ext cx="393205" cy="571500"/>
          </a:xfrm>
          <a:prstGeom prst="rect">
            <a:avLst/>
          </a:prstGeom>
        </p:spPr>
        <p:txBody>
          <a:bodyPr anchor="b"/>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1" name="Pyramids of Giza silhouetted against an orange sunset"/>
          <p:cNvSpPr/>
          <p:nvPr>
            <p:ph type="pic" sz="half" idx="21"/>
          </p:nvPr>
        </p:nvSpPr>
        <p:spPr>
          <a:xfrm>
            <a:off x="10109200" y="3606800"/>
            <a:ext cx="12472592" cy="8382000"/>
          </a:xfrm>
          <a:prstGeom prst="rect">
            <a:avLst/>
          </a:prstGeom>
          <a:ln w="9525">
            <a:round/>
          </a:ln>
        </p:spPr>
        <p:txBody>
          <a:bodyPr lIns="91439" tIns="45719" rIns="91439" bIns="45719" anchor="t">
            <a:noAutofit/>
          </a:bodyPr>
          <a:lstStyle/>
          <a:p>
            <a:pPr/>
          </a:p>
        </p:txBody>
      </p:sp>
      <p:sp>
        <p:nvSpPr>
          <p:cNvPr id="142" name="Title Text"/>
          <p:cNvSpPr txBox="1"/>
          <p:nvPr>
            <p:ph type="title"/>
          </p:nvPr>
        </p:nvSpPr>
        <p:spPr>
          <a:xfrm>
            <a:off x="2374900" y="889000"/>
            <a:ext cx="19621500" cy="2959100"/>
          </a:xfrm>
          <a:prstGeom prst="rect">
            <a:avLst/>
          </a:prstGeom>
        </p:spPr>
        <p:txBody>
          <a:bodyPr/>
          <a:lstStyle>
            <a:lvl1pPr algn="ctr">
              <a:lnSpc>
                <a:spcPct val="100000"/>
              </a:lnSpc>
              <a:defRPr cap="none" sz="10000">
                <a:solidFill>
                  <a:srgbClr val="3E231A"/>
                </a:solidFill>
                <a:latin typeface="Papyrus"/>
                <a:ea typeface="Papyrus"/>
                <a:cs typeface="Papyrus"/>
                <a:sym typeface="Papyrus"/>
              </a:defRPr>
            </a:lvl1pPr>
          </a:lstStyle>
          <a:p>
            <a:pPr/>
            <a:r>
              <a:t>Title Text</a:t>
            </a:r>
          </a:p>
        </p:txBody>
      </p:sp>
      <p:sp>
        <p:nvSpPr>
          <p:cNvPr id="143" name="Body Level One…"/>
          <p:cNvSpPr txBox="1"/>
          <p:nvPr>
            <p:ph type="body" sz="half" idx="1"/>
          </p:nvPr>
        </p:nvSpPr>
        <p:spPr>
          <a:xfrm>
            <a:off x="2374900" y="4140200"/>
            <a:ext cx="9410700" cy="7874000"/>
          </a:xfrm>
          <a:prstGeom prst="rect">
            <a:avLst/>
          </a:prstGeom>
        </p:spPr>
        <p:txBody>
          <a:bodyPr/>
          <a:lstStyle>
            <a:lvl1pPr marL="533400" indent="-533400">
              <a:spcBef>
                <a:spcPts val="3900"/>
              </a:spcBef>
              <a:buSzPct val="25000"/>
              <a:buBlip>
                <a:blip r:embed="rId3"/>
              </a:buBlip>
              <a:defRPr sz="4200">
                <a:solidFill>
                  <a:srgbClr val="3E231A"/>
                </a:solidFill>
                <a:latin typeface="Papyrus"/>
                <a:ea typeface="Papyrus"/>
                <a:cs typeface="Papyrus"/>
                <a:sym typeface="Papyrus"/>
              </a:defRPr>
            </a:lvl1pPr>
            <a:lvl2pPr marL="1066800" indent="-533400">
              <a:spcBef>
                <a:spcPts val="3900"/>
              </a:spcBef>
              <a:buSzPct val="25000"/>
              <a:buBlip>
                <a:blip r:embed="rId3"/>
              </a:buBlip>
              <a:defRPr sz="4200">
                <a:solidFill>
                  <a:srgbClr val="3E231A"/>
                </a:solidFill>
                <a:latin typeface="Papyrus"/>
                <a:ea typeface="Papyrus"/>
                <a:cs typeface="Papyrus"/>
                <a:sym typeface="Papyrus"/>
              </a:defRPr>
            </a:lvl2pPr>
            <a:lvl3pPr marL="1600200" indent="-533400">
              <a:spcBef>
                <a:spcPts val="3900"/>
              </a:spcBef>
              <a:buSzPct val="25000"/>
              <a:buBlip>
                <a:blip r:embed="rId3"/>
              </a:buBlip>
              <a:defRPr sz="4200">
                <a:solidFill>
                  <a:srgbClr val="3E231A"/>
                </a:solidFill>
                <a:latin typeface="Papyrus"/>
                <a:ea typeface="Papyrus"/>
                <a:cs typeface="Papyrus"/>
                <a:sym typeface="Papyrus"/>
              </a:defRPr>
            </a:lvl3pPr>
            <a:lvl4pPr marL="2133600" indent="-533400">
              <a:spcBef>
                <a:spcPts val="3900"/>
              </a:spcBef>
              <a:buSzPct val="25000"/>
              <a:buBlip>
                <a:blip r:embed="rId3"/>
              </a:buBlip>
              <a:defRPr sz="4200">
                <a:solidFill>
                  <a:srgbClr val="3E231A"/>
                </a:solidFill>
                <a:latin typeface="Papyrus"/>
                <a:ea typeface="Papyrus"/>
                <a:cs typeface="Papyrus"/>
                <a:sym typeface="Papyrus"/>
              </a:defRPr>
            </a:lvl4pPr>
            <a:lvl5pPr marL="2667000" indent="-533400">
              <a:spcBef>
                <a:spcPts val="3900"/>
              </a:spcBef>
              <a:buSzPct val="25000"/>
              <a:buBlip>
                <a:blip r:embed="rId3"/>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11993858" y="13144500"/>
            <a:ext cx="393205" cy="571500"/>
          </a:xfrm>
          <a:prstGeom prst="rect">
            <a:avLst/>
          </a:prstGeom>
        </p:spPr>
        <p:txBody>
          <a:bodyPr anchor="b"/>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3" name="Rock formations in the turquoise waters of Algarve, Portugal"/>
          <p:cNvSpPr/>
          <p:nvPr>
            <p:ph type="pic" idx="21"/>
          </p:nvPr>
        </p:nvSpPr>
        <p:spPr>
          <a:xfrm>
            <a:off x="927100" y="-1765300"/>
            <a:ext cx="22529800" cy="15019865"/>
          </a:xfrm>
          <a:prstGeom prst="rect">
            <a:avLst/>
          </a:prstGeom>
          <a:ln w="9525">
            <a:round/>
          </a:ln>
        </p:spPr>
        <p:txBody>
          <a:bodyPr lIns="91439" tIns="45719" rIns="91439" bIns="45719" anchor="t">
            <a:noAutofit/>
          </a:bodyPr>
          <a:lstStyle/>
          <a:p>
            <a:pPr/>
          </a:p>
        </p:txBody>
      </p:sp>
      <p:sp>
        <p:nvSpPr>
          <p:cNvPr id="24" name="Title Text"/>
          <p:cNvSpPr txBox="1"/>
          <p:nvPr>
            <p:ph type="title"/>
          </p:nvPr>
        </p:nvSpPr>
        <p:spPr>
          <a:xfrm>
            <a:off x="952500" y="9982200"/>
            <a:ext cx="22479000" cy="1574800"/>
          </a:xfrm>
          <a:prstGeom prst="rect">
            <a:avLst/>
          </a:prstGeom>
        </p:spPr>
        <p:txBody>
          <a:bodyPr anchor="b"/>
          <a:lstStyle/>
          <a:p>
            <a:pPr/>
            <a:r>
              <a:t>Title Text</a:t>
            </a:r>
          </a:p>
        </p:txBody>
      </p:sp>
      <p:sp>
        <p:nvSpPr>
          <p:cNvPr id="25" name="Body Level One…"/>
          <p:cNvSpPr txBox="1"/>
          <p:nvPr>
            <p:ph type="body" sz="quarter" idx="1"/>
          </p:nvPr>
        </p:nvSpPr>
        <p:spPr>
          <a:xfrm>
            <a:off x="952500" y="11620500"/>
            <a:ext cx="224790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3" name="Title Text"/>
          <p:cNvSpPr txBox="1"/>
          <p:nvPr>
            <p:ph type="title"/>
          </p:nvPr>
        </p:nvSpPr>
        <p:spPr>
          <a:xfrm>
            <a:off x="952500" y="5435600"/>
            <a:ext cx="22479000" cy="2857500"/>
          </a:xfrm>
          <a:prstGeom prst="rect">
            <a:avLst/>
          </a:prstGeom>
        </p:spPr>
        <p:txBody>
          <a:bodyPr/>
          <a:lstStyle/>
          <a:p>
            <a:pPr/>
            <a:r>
              <a:t>Title Text</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41" name="Lighthouse in Portugal with coastal rock formations in the foreground overlooking the ocean at sunset "/>
          <p:cNvSpPr/>
          <p:nvPr>
            <p:ph type="pic" idx="21"/>
          </p:nvPr>
        </p:nvSpPr>
        <p:spPr>
          <a:xfrm>
            <a:off x="12623800" y="-1346200"/>
            <a:ext cx="10928468" cy="16319500"/>
          </a:xfrm>
          <a:prstGeom prst="rect">
            <a:avLst/>
          </a:prstGeom>
          <a:ln w="9525">
            <a:round/>
          </a:ln>
        </p:spPr>
        <p:txBody>
          <a:bodyPr lIns="91439" tIns="45719" rIns="91439" bIns="45719" anchor="t">
            <a:noAutofit/>
          </a:bodyPr>
          <a:lstStyle/>
          <a:p>
            <a:pPr/>
          </a:p>
        </p:txBody>
      </p:sp>
      <p:sp>
        <p:nvSpPr>
          <p:cNvPr id="42" name="Title Text"/>
          <p:cNvSpPr txBox="1"/>
          <p:nvPr>
            <p:ph type="title"/>
          </p:nvPr>
        </p:nvSpPr>
        <p:spPr>
          <a:xfrm>
            <a:off x="952500" y="3378200"/>
            <a:ext cx="10934700" cy="8534400"/>
          </a:xfrm>
          <a:prstGeom prst="rect">
            <a:avLst/>
          </a:prstGeom>
        </p:spPr>
        <p:txBody>
          <a:bodyPr anchor="t"/>
          <a:lstStyle/>
          <a:p>
            <a:pPr/>
            <a:r>
              <a:t>Title Text</a:t>
            </a:r>
          </a:p>
        </p:txBody>
      </p:sp>
      <p:sp>
        <p:nvSpPr>
          <p:cNvPr id="43" name="Body Level One…"/>
          <p:cNvSpPr txBox="1"/>
          <p:nvPr>
            <p:ph type="body" sz="quarter" idx="1"/>
          </p:nvPr>
        </p:nvSpPr>
        <p:spPr>
          <a:xfrm>
            <a:off x="952500" y="1638300"/>
            <a:ext cx="109347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1" name="Line"/>
          <p:cNvSpPr/>
          <p:nvPr/>
        </p:nvSpPr>
        <p:spPr>
          <a:xfrm>
            <a:off x="952500" y="36195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2" name="Title Text"/>
          <p:cNvSpPr txBox="1"/>
          <p:nvPr>
            <p:ph type="title"/>
          </p:nvPr>
        </p:nvSpPr>
        <p:spPr>
          <a:prstGeom prst="rect">
            <a:avLst/>
          </a:prstGeom>
        </p:spPr>
        <p:txBody>
          <a:bodyPr/>
          <a:lstStyle/>
          <a:p>
            <a:pPr/>
            <a:r>
              <a:t>Title Text</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61" name="Title Text"/>
          <p:cNvSpPr txBox="1"/>
          <p:nvPr>
            <p:ph type="title"/>
          </p:nvPr>
        </p:nvSpPr>
        <p:spPr>
          <a:prstGeom prst="rect">
            <a:avLst/>
          </a:prstGeom>
        </p:spPr>
        <p:txBody>
          <a:bodyPr/>
          <a:lstStyle/>
          <a:p>
            <a:pPr/>
            <a:r>
              <a:t>Title Text</a:t>
            </a:r>
          </a:p>
        </p:txBody>
      </p:sp>
      <p:sp>
        <p:nvSpPr>
          <p:cNvPr id="62" name="Body Level One…"/>
          <p:cNvSpPr txBox="1"/>
          <p:nvPr>
            <p:ph type="body" idx="1"/>
          </p:nvPr>
        </p:nvSpPr>
        <p:spPr>
          <a:xfrm>
            <a:off x="952500" y="4267200"/>
            <a:ext cx="22479000" cy="80518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7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1" name="Rock formations in the turquoise waters of Algarve, Portugal"/>
          <p:cNvSpPr/>
          <p:nvPr>
            <p:ph type="pic" sz="half" idx="21"/>
          </p:nvPr>
        </p:nvSpPr>
        <p:spPr>
          <a:xfrm>
            <a:off x="381000" y="4229100"/>
            <a:ext cx="11684000" cy="7789334"/>
          </a:xfrm>
          <a:prstGeom prst="rect">
            <a:avLst/>
          </a:prstGeom>
          <a:ln w="9525">
            <a:round/>
          </a:ln>
        </p:spPr>
        <p:txBody>
          <a:bodyPr lIns="91439" tIns="45719" rIns="91439" bIns="45719" anchor="t">
            <a:noAutofit/>
          </a:bodyPr>
          <a:lstStyle/>
          <a:p>
            <a:pPr/>
          </a:p>
        </p:txBody>
      </p:sp>
      <p:sp>
        <p:nvSpPr>
          <p:cNvPr id="72" name="Title Text"/>
          <p:cNvSpPr txBox="1"/>
          <p:nvPr>
            <p:ph type="title"/>
          </p:nvPr>
        </p:nvSpPr>
        <p:spPr>
          <a:prstGeom prst="rect">
            <a:avLst/>
          </a:prstGeom>
        </p:spPr>
        <p:txBody>
          <a:bodyPr/>
          <a:lstStyle/>
          <a:p>
            <a:pPr/>
            <a:r>
              <a:t>Title Text</a:t>
            </a:r>
          </a:p>
        </p:txBody>
      </p:sp>
      <p:sp>
        <p:nvSpPr>
          <p:cNvPr id="73" name="Body Level One…"/>
          <p:cNvSpPr txBox="1"/>
          <p:nvPr>
            <p:ph type="body" sz="half" idx="1"/>
          </p:nvPr>
        </p:nvSpPr>
        <p:spPr>
          <a:xfrm>
            <a:off x="12687300" y="4114800"/>
            <a:ext cx="10744200" cy="7950200"/>
          </a:xfrm>
          <a:prstGeom prst="rect">
            <a:avLst/>
          </a:prstGeom>
        </p:spPr>
        <p:txBody>
          <a:bodyPr/>
          <a:lstStyle>
            <a:lvl1pPr marL="495300" indent="-495300">
              <a:spcBef>
                <a:spcPts val="4500"/>
              </a:spcBef>
              <a:buSzPct val="30000"/>
              <a:buBlip>
                <a:blip r:embed="rId2"/>
              </a:buBlip>
              <a:defRPr sz="4200"/>
            </a:lvl1pPr>
            <a:lvl2pPr marL="990600" indent="-495300">
              <a:spcBef>
                <a:spcPts val="4500"/>
              </a:spcBef>
              <a:buSzPct val="30000"/>
              <a:buBlip>
                <a:blip r:embed="rId2"/>
              </a:buBlip>
              <a:defRPr sz="4200"/>
            </a:lvl2pPr>
            <a:lvl3pPr marL="1485900" indent="-495300">
              <a:spcBef>
                <a:spcPts val="4500"/>
              </a:spcBef>
              <a:buSzPct val="30000"/>
              <a:buBlip>
                <a:blip r:embed="rId2"/>
              </a:buBlip>
              <a:defRPr sz="4200"/>
            </a:lvl3pPr>
            <a:lvl4pPr marL="1981200" indent="-495300">
              <a:spcBef>
                <a:spcPts val="4500"/>
              </a:spcBef>
              <a:buSzPct val="30000"/>
              <a:buBlip>
                <a:blip r:embed="rId2"/>
              </a:buBlip>
              <a:defRPr sz="4200"/>
            </a:lvl4pPr>
            <a:lvl5pPr marL="2476500" indent="-495300">
              <a:spcBef>
                <a:spcPts val="4500"/>
              </a:spcBef>
              <a:buSzPct val="30000"/>
              <a:buBlip>
                <a:blip r:embed="rId2"/>
              </a:buBlip>
              <a:defRPr sz="4200"/>
            </a:lvl5pPr>
          </a:lstStyle>
          <a:p>
            <a:pPr/>
            <a:r>
              <a:t>Body Level One</a:t>
            </a:r>
          </a:p>
          <a:p>
            <a:pPr lvl="1"/>
            <a:r>
              <a:t>Body Level Two</a:t>
            </a:r>
          </a:p>
          <a:p>
            <a:pPr lvl="2"/>
            <a:r>
              <a:t>Body Level Three</a:t>
            </a:r>
          </a:p>
          <a:p>
            <a:pPr lvl="3"/>
            <a:r>
              <a:t>Body Level Four</a:t>
            </a:r>
          </a:p>
          <a:p>
            <a:pPr lvl="4"/>
            <a:r>
              <a:t>Body Level Five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81"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9" name="Green and yellow boat at water’s edge across from the village of Ferragudo, Portugal at duskFishermen boats at sea near village at dusk in Algarve, south of Portugal."/>
          <p:cNvSpPr/>
          <p:nvPr>
            <p:ph type="pic" sz="half" idx="21"/>
          </p:nvPr>
        </p:nvSpPr>
        <p:spPr>
          <a:xfrm>
            <a:off x="13208000" y="520700"/>
            <a:ext cx="10909968" cy="7277100"/>
          </a:xfrm>
          <a:prstGeom prst="rect">
            <a:avLst/>
          </a:prstGeom>
          <a:ln w="9525">
            <a:round/>
          </a:ln>
        </p:spPr>
        <p:txBody>
          <a:bodyPr lIns="91439" tIns="45719" rIns="91439" bIns="45719" anchor="t">
            <a:noAutofit/>
          </a:bodyPr>
          <a:lstStyle/>
          <a:p>
            <a:pPr/>
          </a:p>
        </p:txBody>
      </p:sp>
      <p:sp>
        <p:nvSpPr>
          <p:cNvPr id="90" name="Rock formations in the turquoise waters of Algarve, Portugal"/>
          <p:cNvSpPr/>
          <p:nvPr>
            <p:ph type="pic" sz="half" idx="22"/>
          </p:nvPr>
        </p:nvSpPr>
        <p:spPr>
          <a:xfrm>
            <a:off x="13208000" y="6146800"/>
            <a:ext cx="10160000" cy="6773334"/>
          </a:xfrm>
          <a:prstGeom prst="rect">
            <a:avLst/>
          </a:prstGeom>
          <a:ln w="9525">
            <a:round/>
          </a:ln>
        </p:spPr>
        <p:txBody>
          <a:bodyPr lIns="91439" tIns="45719" rIns="91439" bIns="45719" anchor="t">
            <a:noAutofit/>
          </a:bodyPr>
          <a:lstStyle/>
          <a:p>
            <a:pPr/>
          </a:p>
        </p:txBody>
      </p:sp>
      <p:sp>
        <p:nvSpPr>
          <p:cNvPr id="91" name="Lighthouse in Portugal with coastal rock formations in the foreground overlooking the ocean at sunset "/>
          <p:cNvSpPr/>
          <p:nvPr>
            <p:ph type="pic" idx="23"/>
          </p:nvPr>
        </p:nvSpPr>
        <p:spPr>
          <a:xfrm>
            <a:off x="742138" y="-1391145"/>
            <a:ext cx="11855474" cy="17703801"/>
          </a:xfrm>
          <a:prstGeom prst="rect">
            <a:avLst/>
          </a:prstGeom>
          <a:ln w="9525">
            <a:round/>
          </a:ln>
        </p:spPr>
        <p:txBody>
          <a:bodyPr lIns="91439" tIns="45719" rIns="91439" bIns="45719" anchor="t">
            <a:noAutofit/>
          </a:bodyPr>
          <a:lstStyle/>
          <a:p>
            <a:pP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 name="Line"/>
          <p:cNvSpPr/>
          <p:nvPr/>
        </p:nvSpPr>
        <p:spPr>
          <a:xfrm>
            <a:off x="952500" y="13004800"/>
            <a:ext cx="22479000" cy="0"/>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 name="Line"/>
          <p:cNvSpPr/>
          <p:nvPr/>
        </p:nvSpPr>
        <p:spPr>
          <a:xfrm>
            <a:off x="952500" y="7112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 name="Body Level One…"/>
          <p:cNvSpPr txBox="1"/>
          <p:nvPr>
            <p:ph type="body" idx="1"/>
          </p:nvPr>
        </p:nvSpPr>
        <p:spPr>
          <a:xfrm>
            <a:off x="952500" y="1384300"/>
            <a:ext cx="22479000" cy="1094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5" name="Title Text"/>
          <p:cNvSpPr txBox="1"/>
          <p:nvPr>
            <p:ph type="title"/>
          </p:nvPr>
        </p:nvSpPr>
        <p:spPr>
          <a:xfrm>
            <a:off x="952500" y="838200"/>
            <a:ext cx="22479000" cy="2679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6" name="Slide Number"/>
          <p:cNvSpPr txBox="1"/>
          <p:nvPr>
            <p:ph type="sldNum" sz="quarter" idx="2"/>
          </p:nvPr>
        </p:nvSpPr>
        <p:spPr>
          <a:xfrm>
            <a:off x="22923500" y="12319000"/>
            <a:ext cx="419100" cy="4572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Lst>
  <p:transition xmlns:p14="http://schemas.microsoft.com/office/powerpoint/2010/main" spd="med" advClick="1"/>
  <p:txStyles>
    <p:titleStyle>
      <a:lvl1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1pPr>
      <a:lvl2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2pPr>
      <a:lvl3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3pPr>
      <a:lvl4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4pPr>
      <a:lvl5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5pPr>
      <a:lvl6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6pPr>
      <a:lvl7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7pPr>
      <a:lvl8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8pPr>
      <a:lvl9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9pPr>
    </p:titleStyle>
    <p:bodyStyle>
      <a:lvl1pPr marL="571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1pPr>
      <a:lvl2pPr marL="1143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2pPr>
      <a:lvl3pPr marL="1714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3pPr>
      <a:lvl4pPr marL="2286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4pPr>
      <a:lvl5pPr marL="2857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5pPr>
      <a:lvl6pPr marL="3429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6pPr>
      <a:lvl7pPr marL="4000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7pPr>
      <a:lvl8pPr marL="4572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8pPr>
      <a:lvl9pPr marL="5143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Rock formations in the turquoise waters of Algarve, Portugal" descr="Rock formations in the turquoise waters of Algarve, Portugal"/>
          <p:cNvPicPr>
            <a:picLocks noChangeAspect="0"/>
          </p:cNvPicPr>
          <p:nvPr>
            <p:ph type="pic" idx="21"/>
          </p:nvPr>
        </p:nvPicPr>
        <p:blipFill>
          <a:blip r:embed="rId2">
            <a:extLst/>
          </a:blip>
          <a:stretch>
            <a:fillRect/>
          </a:stretch>
        </p:blipFill>
        <p:spPr>
          <a:xfrm>
            <a:off x="825500" y="1320800"/>
            <a:ext cx="22733000" cy="8331200"/>
          </a:xfrm>
          <a:prstGeom prst="rect">
            <a:avLst/>
          </a:prstGeom>
        </p:spPr>
      </p:pic>
      <p:sp>
        <p:nvSpPr>
          <p:cNvPr id="154" name="The Revelation of Jesus Christ"/>
          <p:cNvSpPr txBox="1"/>
          <p:nvPr>
            <p:ph type="title"/>
          </p:nvPr>
        </p:nvSpPr>
        <p:spPr>
          <a:prstGeom prst="rect">
            <a:avLst/>
          </a:prstGeom>
        </p:spPr>
        <p:txBody>
          <a:bodyPr/>
          <a:lstStyle/>
          <a:p>
            <a:pPr/>
            <a:r>
              <a:t>The Revelation of Jesus Christ</a:t>
            </a:r>
          </a:p>
        </p:txBody>
      </p:sp>
      <p:sp>
        <p:nvSpPr>
          <p:cNvPr id="155" name="Vision 3, Part 5 (Revelation 13:11-15) - The Second Beast"/>
          <p:cNvSpPr txBox="1"/>
          <p:nvPr>
            <p:ph type="body" sz="quarter" idx="1"/>
          </p:nvPr>
        </p:nvSpPr>
        <p:spPr>
          <a:prstGeom prst="rect">
            <a:avLst/>
          </a:prstGeom>
        </p:spPr>
        <p:txBody>
          <a:bodyPr/>
          <a:lstStyle/>
          <a:p>
            <a:pPr/>
            <a:r>
              <a:t>Vision 3, Part 5 (Revelation 13:11-15) - The Second Beast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The first condition of salvation is to preserve the standard of true faith, and not to forsake the tradition of the Fathers.  The saying of Christ, 'Thou art Peter, and upon this rock I will build by church,' cannot be annulled.  These words have been v"/>
          <p:cNvSpPr txBox="1"/>
          <p:nvPr>
            <p:ph type="body" idx="22"/>
          </p:nvPr>
        </p:nvSpPr>
        <p:spPr>
          <a:xfrm>
            <a:off x="1102318" y="1187449"/>
            <a:ext cx="22179363" cy="11341102"/>
          </a:xfrm>
          <a:prstGeom prst="rect">
            <a:avLst/>
          </a:prstGeom>
        </p:spPr>
        <p:txBody>
          <a:bodyPr/>
          <a:lstStyle>
            <a:lvl1pPr>
              <a:defRPr sz="6500"/>
            </a:lvl1pPr>
          </a:lstStyle>
          <a:p>
            <a:pPr/>
            <a:r>
              <a:t>“The first condition of salvation is to preserve the standard of true faith, and not to forsake the tradition of the Fathers.  The saying of Christ, 'Thou art Peter, and upon this rock I will build by church,' cannot be annulled.  These words have been verified; for the apostolic see (the bishop of Rome) has always preserved untainted the Catholic religion. . . By following in every respect the apostolic see, by teaching what it has already established, we hope to abide with you in this sole communion which the apostolic see proclaims, in which verily is to be found all the power of the Christian religion.”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Emperor Justinian (527-565)"/>
          <p:cNvSpPr txBox="1"/>
          <p:nvPr>
            <p:ph type="title"/>
          </p:nvPr>
        </p:nvSpPr>
        <p:spPr>
          <a:prstGeom prst="rect">
            <a:avLst/>
          </a:prstGeom>
        </p:spPr>
        <p:txBody>
          <a:bodyPr/>
          <a:lstStyle/>
          <a:p>
            <a:pPr/>
            <a:r>
              <a:t>Emperor Justinian (527-565)</a:t>
            </a:r>
          </a:p>
        </p:txBody>
      </p:sp>
      <p:sp>
        <p:nvSpPr>
          <p:cNvPr id="191" name="531 - Justinian creates the Pentarchy, five bishoprics identified as “patriarchs” (Rome, Constantinople, Alexandria, Antioch, Jerusalem)…"/>
          <p:cNvSpPr txBox="1"/>
          <p:nvPr>
            <p:ph type="body" idx="1"/>
          </p:nvPr>
        </p:nvSpPr>
        <p:spPr>
          <a:prstGeom prst="rect">
            <a:avLst/>
          </a:prstGeom>
        </p:spPr>
        <p:txBody>
          <a:bodyPr/>
          <a:lstStyle/>
          <a:p>
            <a:pPr marL="537209" indent="-537209" defTabSz="775969">
              <a:lnSpc>
                <a:spcPct val="110000"/>
              </a:lnSpc>
              <a:spcBef>
                <a:spcPts val="3300"/>
              </a:spcBef>
              <a:buBlip>
                <a:blip r:embed="rId3"/>
              </a:buBlip>
              <a:defRPr sz="5264"/>
            </a:pPr>
            <a:r>
              <a:t>531 - Justinian creates the Pentarchy, five bishoprics identified as “patriarchs” (Rome, Constantinople, Alexandria, Antioch, Jerusalem)</a:t>
            </a:r>
          </a:p>
          <a:p>
            <a:pPr marL="537209" indent="-537209" defTabSz="775969">
              <a:lnSpc>
                <a:spcPct val="110000"/>
              </a:lnSpc>
              <a:spcBef>
                <a:spcPts val="3300"/>
              </a:spcBef>
              <a:buBlip>
                <a:blip r:embed="rId3"/>
              </a:buBlip>
              <a:defRPr sz="5264"/>
            </a:pPr>
            <a:r>
              <a:t>Letter to Pope John II, March 15, 533, “Yielding honor to the Apostolic See and to Your Holiness, and honoring your Holiness, as one ought to honor a father, we have hastened to subject all the priests of the whole Eastern district, and to unite them to the See of your Holiness, for we do not allow of any point, however manifest and indisputable it be, which relates to the state of the Churches, not being brought to the cognizance of your Holiness, since you are the Head of all the holy Churches.”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1">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1"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The development of Civil authority"/>
          <p:cNvSpPr txBox="1"/>
          <p:nvPr>
            <p:ph type="title"/>
          </p:nvPr>
        </p:nvSpPr>
        <p:spPr>
          <a:prstGeom prst="rect">
            <a:avLst/>
          </a:prstGeom>
        </p:spPr>
        <p:txBody>
          <a:bodyPr/>
          <a:lstStyle/>
          <a:p>
            <a:pPr/>
            <a:r>
              <a:t>The development of Civil authority</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City of Rome 330-476"/>
          <p:cNvSpPr txBox="1"/>
          <p:nvPr>
            <p:ph type="title"/>
          </p:nvPr>
        </p:nvSpPr>
        <p:spPr>
          <a:prstGeom prst="rect">
            <a:avLst/>
          </a:prstGeom>
        </p:spPr>
        <p:txBody>
          <a:bodyPr/>
          <a:lstStyle/>
          <a:p>
            <a:pPr/>
            <a:r>
              <a:t>City of Rome 330-476</a:t>
            </a:r>
          </a:p>
        </p:txBody>
      </p:sp>
      <p:sp>
        <p:nvSpPr>
          <p:cNvPr id="198" name="330 - Constantine moves the capital to Constantinople…"/>
          <p:cNvSpPr txBox="1"/>
          <p:nvPr>
            <p:ph type="body" idx="1"/>
          </p:nvPr>
        </p:nvSpPr>
        <p:spPr>
          <a:prstGeom prst="rect">
            <a:avLst/>
          </a:prstGeom>
        </p:spPr>
        <p:txBody>
          <a:bodyPr/>
          <a:lstStyle/>
          <a:p>
            <a:pPr marL="485774" indent="-485774" defTabSz="701675">
              <a:lnSpc>
                <a:spcPct val="120000"/>
              </a:lnSpc>
              <a:spcBef>
                <a:spcPts val="5000"/>
              </a:spcBef>
              <a:buBlip>
                <a:blip r:embed="rId3"/>
              </a:buBlip>
              <a:defRPr sz="5610"/>
            </a:pPr>
            <a:r>
              <a:t>330 - Constantine moves the capital to Constantinople</a:t>
            </a:r>
          </a:p>
          <a:p>
            <a:pPr marL="485774" indent="-485774" defTabSz="701675">
              <a:lnSpc>
                <a:spcPct val="120000"/>
              </a:lnSpc>
              <a:spcBef>
                <a:spcPts val="5000"/>
              </a:spcBef>
              <a:buBlip>
                <a:blip r:embed="rId3"/>
              </a:buBlip>
              <a:defRPr sz="5610"/>
            </a:pPr>
            <a:r>
              <a:t>The power of the Western emperors was reduced; the papacy stepped into the vacuum</a:t>
            </a:r>
          </a:p>
          <a:p>
            <a:pPr marL="485774" indent="-485774" defTabSz="701675">
              <a:lnSpc>
                <a:spcPct val="120000"/>
              </a:lnSpc>
              <a:spcBef>
                <a:spcPts val="5000"/>
              </a:spcBef>
              <a:buBlip>
                <a:blip r:embed="rId3"/>
              </a:buBlip>
              <a:defRPr sz="5610"/>
            </a:pPr>
            <a:r>
              <a:t>2 Thessalonians 2:6-7, “And now you know what is restraining, that he may be revealed in his own time. [7] For the mystery of lawlessness is already at work; only He who now restrains will do so until He is taken out of the way.”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8">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8"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Meyers, Ancient History, p. 584"/>
          <p:cNvSpPr txBox="1"/>
          <p:nvPr>
            <p:ph type="body" idx="21"/>
          </p:nvPr>
        </p:nvSpPr>
        <p:spPr>
          <a:xfrm>
            <a:off x="952500" y="11797431"/>
            <a:ext cx="22479000" cy="711201"/>
          </a:xfrm>
          <a:prstGeom prst="rect">
            <a:avLst/>
          </a:prstGeom>
        </p:spPr>
        <p:txBody>
          <a:bodyPr/>
          <a:lstStyle/>
          <a:p>
            <a:pPr/>
            <a:r>
              <a:t>–Meyers, Ancient History, p. 584</a:t>
            </a:r>
          </a:p>
        </p:txBody>
      </p:sp>
      <p:sp>
        <p:nvSpPr>
          <p:cNvPr id="203" name="“Again, when the barbarians came, there came another occasion for the Roman bishops to widen their influence and enhance their authority.  Rome's extremity was their opportunity.  Thus it will be recalled how mainly through the intercession of the pious "/>
          <p:cNvSpPr txBox="1"/>
          <p:nvPr>
            <p:ph type="body" idx="22"/>
          </p:nvPr>
        </p:nvSpPr>
        <p:spPr>
          <a:xfrm>
            <a:off x="1026685" y="896530"/>
            <a:ext cx="22330629" cy="10442834"/>
          </a:xfrm>
          <a:prstGeom prst="rect">
            <a:avLst/>
          </a:prstGeom>
        </p:spPr>
        <p:txBody>
          <a:bodyPr/>
          <a:lstStyle/>
          <a:p>
            <a:pPr>
              <a:defRPr sz="6000"/>
            </a:pPr>
            <a:r>
              <a:t>“Again, when the barbarians came, there came another occasion for the Roman bishops to widen their influence and enhance their authority.  Rome's extremity was their opportunity.  Thus it will be recalled how mainly through the intercession of the pious Pope Leo the Great the fierce Attila [the Hun] was persuaded to turn back and spare the imperial city....Thus when the emperors, the natural defenders of the capital, were unable to protect it, the unarmed Pastor was able, </a:t>
            </a:r>
            <a:r>
              <a:rPr i="1"/>
              <a:t>through the awe and reverence inspired by his holy office</a:t>
            </a:r>
            <a:r>
              <a:t>, to render services that could not but result in bringing increased honor and dignity to the Roman see.”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Pope Gregory the Great (590-604)"/>
          <p:cNvSpPr txBox="1"/>
          <p:nvPr>
            <p:ph type="title"/>
          </p:nvPr>
        </p:nvSpPr>
        <p:spPr>
          <a:prstGeom prst="rect">
            <a:avLst/>
          </a:prstGeom>
        </p:spPr>
        <p:txBody>
          <a:bodyPr/>
          <a:lstStyle/>
          <a:p>
            <a:pPr/>
            <a:r>
              <a:t>Pope Gregory the Great (590-604)</a:t>
            </a:r>
          </a:p>
        </p:txBody>
      </p:sp>
      <p:sp>
        <p:nvSpPr>
          <p:cNvPr id="208" name="Church is the largest landowner in Western Europe…"/>
          <p:cNvSpPr txBox="1"/>
          <p:nvPr>
            <p:ph type="body" idx="1"/>
          </p:nvPr>
        </p:nvSpPr>
        <p:spPr>
          <a:prstGeom prst="rect">
            <a:avLst/>
          </a:prstGeom>
        </p:spPr>
        <p:txBody>
          <a:bodyPr/>
          <a:lstStyle/>
          <a:p>
            <a:pPr marL="565784" indent="-565784" defTabSz="817244">
              <a:lnSpc>
                <a:spcPct val="120000"/>
              </a:lnSpc>
              <a:spcBef>
                <a:spcPts val="4100"/>
              </a:spcBef>
              <a:buBlip>
                <a:blip r:embed="rId3"/>
              </a:buBlip>
              <a:defRPr sz="4950"/>
            </a:pPr>
            <a:r>
              <a:t>Church is the largest landowner in Western Europe</a:t>
            </a:r>
          </a:p>
          <a:p>
            <a:pPr marL="565784" indent="-565784" defTabSz="817244">
              <a:lnSpc>
                <a:spcPct val="120000"/>
              </a:lnSpc>
              <a:spcBef>
                <a:spcPts val="4100"/>
              </a:spcBef>
              <a:buBlip>
                <a:blip r:embed="rId3"/>
              </a:buBlip>
              <a:defRPr sz="4950"/>
            </a:pPr>
            <a:r>
              <a:t>Gregory significantly increased the church's bureaucracy, “forming a civil service unparalleled in Europe outside of Constantinople itself” (Norwich, </a:t>
            </a:r>
            <a:r>
              <a:rPr i="1"/>
              <a:t>Absolute Monarchs</a:t>
            </a:r>
            <a:r>
              <a:t>)</a:t>
            </a:r>
          </a:p>
          <a:p>
            <a:pPr marL="565784" indent="-565784" defTabSz="817244">
              <a:lnSpc>
                <a:spcPct val="120000"/>
              </a:lnSpc>
              <a:spcBef>
                <a:spcPts val="4100"/>
              </a:spcBef>
              <a:buBlip>
                <a:blip r:embed="rId3"/>
              </a:buBlip>
              <a:defRPr sz="4950"/>
            </a:pPr>
            <a:r>
              <a:t>“Gregory boldly assumed the role of the emperor in the west, and the powers of a temporal prince, counterbalancing the prestige of Constantinople.  From his administration date the foundations of later claims to</a:t>
            </a:r>
            <a:r>
              <a:rPr i="1"/>
              <a:t> papal absolutism</a:t>
            </a:r>
            <a:r>
              <a:t>.  Gregory was the real leader against the Lombards, appointing governors of cities, directing the generals in war, and receiving from Constantinople pay for the army.”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8">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8"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The Donation of Pepin (756)"/>
          <p:cNvSpPr txBox="1"/>
          <p:nvPr>
            <p:ph type="title"/>
          </p:nvPr>
        </p:nvSpPr>
        <p:spPr>
          <a:prstGeom prst="rect">
            <a:avLst/>
          </a:prstGeom>
        </p:spPr>
        <p:txBody>
          <a:bodyPr/>
          <a:lstStyle/>
          <a:p>
            <a:pPr/>
            <a:r>
              <a:t>The Donation of Pepin (756)</a:t>
            </a:r>
          </a:p>
        </p:txBody>
      </p:sp>
      <p:sp>
        <p:nvSpPr>
          <p:cNvPr id="213" name="Rome turned away from Byzantium in the eighth century…"/>
          <p:cNvSpPr txBox="1"/>
          <p:nvPr>
            <p:ph type="body" idx="1"/>
          </p:nvPr>
        </p:nvSpPr>
        <p:spPr>
          <a:prstGeom prst="rect">
            <a:avLst/>
          </a:prstGeom>
        </p:spPr>
        <p:txBody>
          <a:bodyPr/>
          <a:lstStyle/>
          <a:p>
            <a:pPr marL="548639" indent="-548639" defTabSz="792479">
              <a:lnSpc>
                <a:spcPct val="120000"/>
              </a:lnSpc>
              <a:spcBef>
                <a:spcPts val="2300"/>
              </a:spcBef>
              <a:buBlip>
                <a:blip r:embed="rId3"/>
              </a:buBlip>
              <a:defRPr sz="4896"/>
            </a:pPr>
            <a:r>
              <a:t>Rome turned away from Byzantium in the eighth century</a:t>
            </a:r>
          </a:p>
          <a:p>
            <a:pPr marL="548639" indent="-548639" defTabSz="792479">
              <a:lnSpc>
                <a:spcPct val="120000"/>
              </a:lnSpc>
              <a:spcBef>
                <a:spcPts val="2300"/>
              </a:spcBef>
              <a:buBlip>
                <a:blip r:embed="rId3"/>
              </a:buBlip>
              <a:defRPr sz="4896"/>
            </a:pPr>
            <a:r>
              <a:t>Pope Stephen II appeals to the Frankish ruler Pepin the Short to protect Rome from the Lombards</a:t>
            </a:r>
          </a:p>
          <a:p>
            <a:pPr lvl="1" marL="1097280" indent="-548640" defTabSz="792479">
              <a:lnSpc>
                <a:spcPct val="120000"/>
              </a:lnSpc>
              <a:spcBef>
                <a:spcPts val="2300"/>
              </a:spcBef>
              <a:buBlip>
                <a:blip r:embed="rId3"/>
              </a:buBlip>
              <a:defRPr sz="4896"/>
            </a:pPr>
            <a:r>
              <a:t>Anoints Pepin and his two sons “Patrician of the Romans” (a title he made up)</a:t>
            </a:r>
          </a:p>
          <a:p>
            <a:pPr marL="548639" indent="-548639" defTabSz="792479">
              <a:lnSpc>
                <a:spcPct val="120000"/>
              </a:lnSpc>
              <a:spcBef>
                <a:spcPts val="2300"/>
              </a:spcBef>
              <a:buBlip>
                <a:blip r:embed="rId3"/>
              </a:buBlip>
              <a:defRPr sz="4896"/>
            </a:pPr>
            <a:r>
              <a:t>Pepin defeats Lombards, gives all of central Italy to the papacy creating the Papal States</a:t>
            </a:r>
          </a:p>
          <a:p>
            <a:pPr marL="548639" indent="-548639" defTabSz="792479">
              <a:lnSpc>
                <a:spcPct val="120000"/>
              </a:lnSpc>
              <a:spcBef>
                <a:spcPts val="2300"/>
              </a:spcBef>
              <a:buBlip>
                <a:blip r:embed="rId3"/>
              </a:buBlip>
              <a:defRPr sz="4896"/>
            </a:pPr>
            <a:r>
              <a:t>Popes become “temporal sovereigns, endowed with judicial titles; and in certain extreme cases their right was recognized even to dispose of thrones.” (LaGarde, </a:t>
            </a:r>
            <a:r>
              <a:rPr i="1"/>
              <a:t>History of the Latin Church in the Middle Ages</a:t>
            </a:r>
            <a:r>
              <a:t>, p. 224)</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3">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3"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17" name="Green and yellow boat on the shore across the water from the village of Ferragudo, Portugal at duskFishermen boats at sea near village at dusk in Algarve, south of Portugal." descr="Green and yellow boat on the shore across the water from the village of Ferragudo, Portugal at duskFishermen boats at sea near village at dusk in Algarve, south of Portugal."/>
          <p:cNvPicPr>
            <a:picLocks noChangeAspect="1"/>
          </p:cNvPicPr>
          <p:nvPr>
            <p:ph type="pic" idx="21"/>
          </p:nvPr>
        </p:nvPicPr>
        <p:blipFill>
          <a:blip r:embed="rId3">
            <a:extLst/>
          </a:blip>
          <a:srcRect l="0" t="0" r="0" b="0"/>
          <a:stretch>
            <a:fillRect/>
          </a:stretch>
        </p:blipFill>
        <p:spPr>
          <a:xfrm>
            <a:off x="2568677" y="0"/>
            <a:ext cx="19246646" cy="13716000"/>
          </a:xfrm>
          <a:prstGeom prst="rect">
            <a:avLst/>
          </a:prstGeom>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Daniel 7:8 and 24"/>
          <p:cNvSpPr txBox="1"/>
          <p:nvPr>
            <p:ph type="body" idx="21"/>
          </p:nvPr>
        </p:nvSpPr>
        <p:spPr>
          <a:xfrm>
            <a:off x="958850" y="10607139"/>
            <a:ext cx="22479000" cy="711201"/>
          </a:xfrm>
          <a:prstGeom prst="rect">
            <a:avLst/>
          </a:prstGeom>
        </p:spPr>
        <p:txBody>
          <a:bodyPr/>
          <a:lstStyle/>
          <a:p>
            <a:pPr/>
            <a:r>
              <a:t>–Daniel 7:8 and 24</a:t>
            </a:r>
          </a:p>
        </p:txBody>
      </p:sp>
      <p:sp>
        <p:nvSpPr>
          <p:cNvPr id="222" name="“I was considering the horns, and there was another horn, a little one, coming up among them....The ten horns are ten kings who shall arise from this kingdom.  And another shall rise after them....”"/>
          <p:cNvSpPr txBox="1"/>
          <p:nvPr>
            <p:ph type="body" idx="22"/>
          </p:nvPr>
        </p:nvSpPr>
        <p:spPr>
          <a:xfrm>
            <a:off x="2387600" y="4008318"/>
            <a:ext cx="19621500" cy="4950461"/>
          </a:xfrm>
          <a:prstGeom prst="rect">
            <a:avLst/>
          </a:prstGeom>
        </p:spPr>
        <p:txBody>
          <a:bodyPr/>
          <a:lstStyle>
            <a:lvl1pPr>
              <a:defRPr sz="7200"/>
            </a:lvl1pPr>
          </a:lstStyle>
          <a:p>
            <a:pPr/>
            <a:r>
              <a:t>“I was considering the horns, and there was another horn, a little one, coming up among them....The ten horns are ten kings who shall arise from this kingdom.  And another shall rise after them....”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The Little horn"/>
          <p:cNvSpPr txBox="1"/>
          <p:nvPr>
            <p:ph type="title"/>
          </p:nvPr>
        </p:nvSpPr>
        <p:spPr>
          <a:prstGeom prst="rect">
            <a:avLst/>
          </a:prstGeom>
        </p:spPr>
        <p:txBody>
          <a:bodyPr/>
          <a:lstStyle/>
          <a:p>
            <a:pPr/>
            <a:r>
              <a:t>The Little horn</a:t>
            </a:r>
          </a:p>
        </p:txBody>
      </p:sp>
      <p:sp>
        <p:nvSpPr>
          <p:cNvPr id="225" name="Ten horns = Germanic tribes that rule the territories of the Western Roman Empire and become the powers of Europe…"/>
          <p:cNvSpPr txBox="1"/>
          <p:nvPr>
            <p:ph type="body" idx="1"/>
          </p:nvPr>
        </p:nvSpPr>
        <p:spPr>
          <a:prstGeom prst="rect">
            <a:avLst/>
          </a:prstGeom>
        </p:spPr>
        <p:txBody>
          <a:bodyPr/>
          <a:lstStyle/>
          <a:p>
            <a:pPr marL="548639" indent="-548639" defTabSz="792479">
              <a:lnSpc>
                <a:spcPct val="110000"/>
              </a:lnSpc>
              <a:spcBef>
                <a:spcPts val="4000"/>
              </a:spcBef>
              <a:buBlip>
                <a:blip r:embed="rId3"/>
              </a:buBlip>
              <a:defRPr sz="5280"/>
            </a:pPr>
            <a:r>
              <a:t>Ten horns = Germanic tribes that rule the territories of the Western Roman Empire and become the powers of Europe</a:t>
            </a:r>
          </a:p>
          <a:p>
            <a:pPr marL="548639" indent="-548639" defTabSz="792479">
              <a:lnSpc>
                <a:spcPct val="110000"/>
              </a:lnSpc>
              <a:spcBef>
                <a:spcPts val="4000"/>
              </a:spcBef>
              <a:buBlip>
                <a:blip r:embed="rId3"/>
              </a:buBlip>
              <a:defRPr sz="5280"/>
            </a:pPr>
            <a:r>
              <a:t>Little horn = the Papal States with the papacy as the “king”</a:t>
            </a:r>
          </a:p>
          <a:p>
            <a:pPr lvl="1" marL="1097280" indent="-548640" defTabSz="792479">
              <a:lnSpc>
                <a:spcPct val="110000"/>
              </a:lnSpc>
              <a:spcBef>
                <a:spcPts val="4000"/>
              </a:spcBef>
              <a:buBlip>
                <a:blip r:embed="rId3"/>
              </a:buBlip>
              <a:defRPr sz="5280"/>
            </a:pPr>
            <a:r>
              <a:t>A </a:t>
            </a:r>
            <a:r>
              <a:rPr i="1"/>
              <a:t>little </a:t>
            </a:r>
            <a:r>
              <a:t>horn — small territory in comparison to other kingdoms</a:t>
            </a:r>
          </a:p>
          <a:p>
            <a:pPr lvl="1" marL="1097280" indent="-548640" defTabSz="792479">
              <a:lnSpc>
                <a:spcPct val="110000"/>
              </a:lnSpc>
              <a:spcBef>
                <a:spcPts val="4000"/>
              </a:spcBef>
              <a:buBlip>
                <a:blip r:embed="rId3"/>
              </a:buBlip>
              <a:defRPr sz="5280"/>
            </a:pPr>
            <a:r>
              <a:t>But “greater than his fellows” — spiritual authority</a:t>
            </a:r>
          </a:p>
          <a:p>
            <a:pPr lvl="1" marL="1097280" indent="-548640" defTabSz="792479">
              <a:lnSpc>
                <a:spcPct val="110000"/>
              </a:lnSpc>
              <a:spcBef>
                <a:spcPts val="4000"/>
              </a:spcBef>
              <a:buBlip>
                <a:blip r:embed="rId3"/>
              </a:buBlip>
              <a:defRPr sz="5280"/>
            </a:pPr>
            <a:r>
              <a:t>He rose after them — by the eighth century, the other kingdoms have been established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2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2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2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25">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5"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Summary of Revelation 13:5-12"/>
          <p:cNvSpPr txBox="1"/>
          <p:nvPr>
            <p:ph type="title"/>
          </p:nvPr>
        </p:nvSpPr>
        <p:spPr>
          <a:prstGeom prst="rect">
            <a:avLst/>
          </a:prstGeom>
        </p:spPr>
        <p:txBody>
          <a:bodyPr/>
          <a:lstStyle/>
          <a:p>
            <a:pPr/>
            <a:r>
              <a:t>Summary of Revelation 13:5-12</a:t>
            </a:r>
          </a:p>
        </p:txBody>
      </p:sp>
      <p:sp>
        <p:nvSpPr>
          <p:cNvPr id="158" name="By corrupting God’s design for the church, the Latin church blasphemed God, His church, and those who were martyred for their faith in Jesus.…"/>
          <p:cNvSpPr txBox="1"/>
          <p:nvPr>
            <p:ph type="body" idx="1"/>
          </p:nvPr>
        </p:nvSpPr>
        <p:spPr>
          <a:prstGeom prst="rect">
            <a:avLst/>
          </a:prstGeom>
        </p:spPr>
        <p:txBody>
          <a:bodyPr/>
          <a:lstStyle/>
          <a:p>
            <a:pPr>
              <a:lnSpc>
                <a:spcPct val="120000"/>
              </a:lnSpc>
              <a:spcBef>
                <a:spcPts val="3200"/>
              </a:spcBef>
              <a:buBlip>
                <a:blip r:embed="rId2"/>
              </a:buBlip>
              <a:defRPr sz="5000"/>
            </a:pPr>
            <a:r>
              <a:t>By corrupting God’s design for the church, the Latin church blasphemed God, His church, and those who were martyred for their faith in Jesus.</a:t>
            </a:r>
          </a:p>
          <a:p>
            <a:pPr>
              <a:lnSpc>
                <a:spcPct val="120000"/>
              </a:lnSpc>
              <a:spcBef>
                <a:spcPts val="3200"/>
              </a:spcBef>
              <a:buBlip>
                <a:blip r:embed="rId2"/>
              </a:buBlip>
              <a:defRPr sz="5000"/>
            </a:pPr>
            <a:r>
              <a:t>Secular authorities were urged by the Latin church to root out heresy — anyone who would not submit to the church’s authority was put to death</a:t>
            </a:r>
          </a:p>
          <a:p>
            <a:pPr>
              <a:lnSpc>
                <a:spcPct val="120000"/>
              </a:lnSpc>
              <a:spcBef>
                <a:spcPts val="3200"/>
              </a:spcBef>
              <a:buBlip>
                <a:blip r:embed="rId2"/>
              </a:buBlip>
              <a:defRPr sz="5000"/>
            </a:pPr>
            <a:r>
              <a:t>The church should take to heart God’s warnings and persevere in the face of these trials</a:t>
            </a:r>
          </a:p>
          <a:p>
            <a:pPr>
              <a:lnSpc>
                <a:spcPct val="120000"/>
              </a:lnSpc>
              <a:spcBef>
                <a:spcPts val="3200"/>
              </a:spcBef>
              <a:buBlip>
                <a:blip r:embed="rId2"/>
              </a:buBlip>
              <a:defRPr sz="5000"/>
            </a:pPr>
            <a:r>
              <a:t>The papacy would work together with the Latin church to accomplish its objectives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8">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8"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Looks like a lamb, talks like a dragon"/>
          <p:cNvSpPr txBox="1"/>
          <p:nvPr>
            <p:ph type="title"/>
          </p:nvPr>
        </p:nvSpPr>
        <p:spPr>
          <a:prstGeom prst="rect">
            <a:avLst/>
          </a:prstGeom>
        </p:spPr>
        <p:txBody>
          <a:bodyPr/>
          <a:lstStyle/>
          <a:p>
            <a:pPr/>
            <a:r>
              <a:t>Looks like a lamb, talks like a dragon</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The dragon is behind both beasts"/>
          <p:cNvSpPr txBox="1"/>
          <p:nvPr>
            <p:ph type="title"/>
          </p:nvPr>
        </p:nvSpPr>
        <p:spPr>
          <a:prstGeom prst="rect">
            <a:avLst/>
          </a:prstGeom>
        </p:spPr>
        <p:txBody>
          <a:bodyPr/>
          <a:lstStyle/>
          <a:p>
            <a:pPr/>
            <a:r>
              <a:t>The dragon is behind both beasts</a:t>
            </a:r>
          </a:p>
        </p:txBody>
      </p:sp>
      <p:sp>
        <p:nvSpPr>
          <p:cNvPr id="232" name="Both have seven heads and ten horns…"/>
          <p:cNvSpPr txBox="1"/>
          <p:nvPr>
            <p:ph type="body" idx="1"/>
          </p:nvPr>
        </p:nvSpPr>
        <p:spPr>
          <a:prstGeom prst="rect">
            <a:avLst/>
          </a:prstGeom>
        </p:spPr>
        <p:txBody>
          <a:bodyPr/>
          <a:lstStyle/>
          <a:p>
            <a:pPr marL="565784" indent="-565784" defTabSz="817244">
              <a:lnSpc>
                <a:spcPct val="110000"/>
              </a:lnSpc>
              <a:spcBef>
                <a:spcPts val="3900"/>
              </a:spcBef>
              <a:buBlip>
                <a:blip r:embed="rId2"/>
              </a:buBlip>
              <a:defRPr sz="5940"/>
            </a:pPr>
            <a:r>
              <a:t>Both have seven heads and ten horns</a:t>
            </a:r>
          </a:p>
          <a:p>
            <a:pPr marL="565784" indent="-565784" defTabSz="817244">
              <a:lnSpc>
                <a:spcPct val="110000"/>
              </a:lnSpc>
              <a:spcBef>
                <a:spcPts val="3900"/>
              </a:spcBef>
              <a:buBlip>
                <a:blip r:embed="rId2"/>
              </a:buBlip>
              <a:defRPr sz="5940"/>
            </a:pPr>
            <a:r>
              <a:t>13:4 - dragon gives authority to the first beast</a:t>
            </a:r>
          </a:p>
          <a:p>
            <a:pPr marL="565784" indent="-565784" defTabSz="817244">
              <a:lnSpc>
                <a:spcPct val="110000"/>
              </a:lnSpc>
              <a:spcBef>
                <a:spcPts val="3900"/>
              </a:spcBef>
              <a:buBlip>
                <a:blip r:embed="rId2"/>
              </a:buBlip>
              <a:defRPr sz="5940"/>
            </a:pPr>
            <a:r>
              <a:t>13:11 - second beast speaks like a dragon</a:t>
            </a:r>
          </a:p>
          <a:p>
            <a:pPr marL="565784" indent="-565784" defTabSz="817244">
              <a:lnSpc>
                <a:spcPct val="110000"/>
              </a:lnSpc>
              <a:spcBef>
                <a:spcPts val="3900"/>
              </a:spcBef>
              <a:buBlip>
                <a:blip r:embed="rId2"/>
              </a:buBlip>
              <a:defRPr sz="5940"/>
            </a:pPr>
            <a:r>
              <a:t>13:14 - “those signs which he was </a:t>
            </a:r>
            <a:r>
              <a:rPr b="1" i="1" u="sng"/>
              <a:t>granted</a:t>
            </a:r>
            <a:r>
              <a:t> to do. . .” Granted by who?</a:t>
            </a:r>
          </a:p>
          <a:p>
            <a:pPr marL="565784" indent="-565784" defTabSz="817244">
              <a:lnSpc>
                <a:spcPct val="110000"/>
              </a:lnSpc>
              <a:spcBef>
                <a:spcPts val="3900"/>
              </a:spcBef>
              <a:buBlip>
                <a:blip r:embed="rId2"/>
              </a:buBlip>
              <a:defRPr sz="5940"/>
            </a:pPr>
            <a:r>
              <a:t>Verse 15: “granted power to give breath to the image…” Granted by who?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3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3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3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3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2"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2 Thessalonians 2:3-4, 9"/>
          <p:cNvSpPr txBox="1"/>
          <p:nvPr>
            <p:ph type="body" idx="21"/>
          </p:nvPr>
        </p:nvSpPr>
        <p:spPr>
          <a:xfrm>
            <a:off x="952500" y="11341516"/>
            <a:ext cx="22479000" cy="711201"/>
          </a:xfrm>
          <a:prstGeom prst="rect">
            <a:avLst/>
          </a:prstGeom>
        </p:spPr>
        <p:txBody>
          <a:bodyPr/>
          <a:lstStyle/>
          <a:p>
            <a:pPr/>
            <a:r>
              <a:t>–2 Thessalonians 2:3-4, 9</a:t>
            </a:r>
          </a:p>
        </p:txBody>
      </p:sp>
      <p:sp>
        <p:nvSpPr>
          <p:cNvPr id="235" name="“Let no one deceive you by any means; for that Day will not come unless the falling away comes first, and the man of sin is revealed, the son of perdition, who opposes and exalts himself above all that is called God or that is worshiped, so that he sits "/>
          <p:cNvSpPr txBox="1"/>
          <p:nvPr>
            <p:ph type="body" idx="22"/>
          </p:nvPr>
        </p:nvSpPr>
        <p:spPr>
          <a:xfrm>
            <a:off x="1060485" y="1143842"/>
            <a:ext cx="22263029" cy="9771382"/>
          </a:xfrm>
          <a:prstGeom prst="rect">
            <a:avLst/>
          </a:prstGeom>
        </p:spPr>
        <p:txBody>
          <a:bodyPr/>
          <a:lstStyle>
            <a:lvl1pPr>
              <a:defRPr sz="7100"/>
            </a:lvl1pPr>
          </a:lstStyle>
          <a:p>
            <a:pPr/>
            <a:r>
              <a:t>“Let no one deceive you by any means; for that Day will not come unless the falling away comes first, and the man of sin is revealed, the son of perdition, who opposes and exalts himself above all that is called God or that is worshiped, so that he sits as God in the temple of God, showing himself that he is God…The coming of the lawless one is according to the working of Satan, with all power, signs, and lying wonders,” </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Review of Trumpet 6"/>
          <p:cNvSpPr txBox="1"/>
          <p:nvPr>
            <p:ph type="title"/>
          </p:nvPr>
        </p:nvSpPr>
        <p:spPr>
          <a:prstGeom prst="rect">
            <a:avLst/>
          </a:prstGeom>
        </p:spPr>
        <p:txBody>
          <a:bodyPr/>
          <a:lstStyle/>
          <a:p>
            <a:pPr/>
            <a:r>
              <a:t>Review of Trumpet 6</a:t>
            </a:r>
          </a:p>
        </p:txBody>
      </p:sp>
      <p:sp>
        <p:nvSpPr>
          <p:cNvPr id="240" name="1054, The Great Schism — West and East churches split…"/>
          <p:cNvSpPr txBox="1"/>
          <p:nvPr>
            <p:ph type="body" idx="1"/>
          </p:nvPr>
        </p:nvSpPr>
        <p:spPr>
          <a:prstGeom prst="rect">
            <a:avLst/>
          </a:prstGeom>
        </p:spPr>
        <p:txBody>
          <a:bodyPr/>
          <a:lstStyle/>
          <a:p>
            <a:pPr marL="571499" indent="-571499">
              <a:lnSpc>
                <a:spcPct val="120000"/>
              </a:lnSpc>
              <a:spcBef>
                <a:spcPts val="6000"/>
              </a:spcBef>
              <a:buBlip>
                <a:blip r:embed="rId2"/>
              </a:buBlip>
              <a:defRPr sz="6000"/>
            </a:pPr>
            <a:r>
              <a:t>1054, The Great Schism — West and East churches split</a:t>
            </a:r>
          </a:p>
          <a:p>
            <a:pPr marL="571499" indent="-571499">
              <a:lnSpc>
                <a:spcPct val="120000"/>
              </a:lnSpc>
              <a:spcBef>
                <a:spcPts val="6000"/>
              </a:spcBef>
              <a:buBlip>
                <a:blip r:embed="rId2"/>
              </a:buBlip>
              <a:defRPr sz="6000"/>
            </a:pPr>
            <a:r>
              <a:t>1057: the Seljuk Turks cross the Euphrates</a:t>
            </a:r>
          </a:p>
          <a:p>
            <a:pPr marL="571499" indent="-571499">
              <a:lnSpc>
                <a:spcPct val="120000"/>
              </a:lnSpc>
              <a:spcBef>
                <a:spcPts val="6000"/>
              </a:spcBef>
              <a:buBlip>
                <a:blip r:embed="rId2"/>
              </a:buBlip>
              <a:defRPr sz="6000"/>
            </a:pPr>
            <a:r>
              <a:t>1071: Byzantium defeated by the Seljuk Turks at Manzikert</a:t>
            </a:r>
          </a:p>
          <a:p>
            <a:pPr marL="571499" indent="-571499">
              <a:lnSpc>
                <a:spcPct val="120000"/>
              </a:lnSpc>
              <a:spcBef>
                <a:spcPts val="6000"/>
              </a:spcBef>
              <a:buBlip>
                <a:blip r:embed="rId2"/>
              </a:buBlip>
              <a:defRPr sz="6000"/>
            </a:pPr>
            <a:r>
              <a:t>1095: Byzantium close to collapse, emperor begs Pope Urban II to send aid immediately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4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4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4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0"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Pope Urban II, excerpt from speech at Clermont"/>
          <p:cNvSpPr txBox="1"/>
          <p:nvPr>
            <p:ph type="body" idx="21"/>
          </p:nvPr>
        </p:nvSpPr>
        <p:spPr>
          <a:xfrm>
            <a:off x="952500" y="11984395"/>
            <a:ext cx="22479000" cy="711201"/>
          </a:xfrm>
          <a:prstGeom prst="rect">
            <a:avLst/>
          </a:prstGeom>
        </p:spPr>
        <p:txBody>
          <a:bodyPr/>
          <a:lstStyle/>
          <a:p>
            <a:pPr/>
            <a:r>
              <a:t>–Pope Urban II, excerpt from speech at Clermont</a:t>
            </a:r>
          </a:p>
        </p:txBody>
      </p:sp>
      <p:sp>
        <p:nvSpPr>
          <p:cNvPr id="243" name="“Most beloved brethren: Urged by necessity, I, Urban, by the permission of God chief bishop and prelate over the whole world, have come into these parts as an ambassador with a divine admonition to you, the servants of God…On this account, I, or rather t"/>
          <p:cNvSpPr txBox="1"/>
          <p:nvPr>
            <p:ph type="body" idx="22"/>
          </p:nvPr>
        </p:nvSpPr>
        <p:spPr>
          <a:xfrm>
            <a:off x="980219" y="878141"/>
            <a:ext cx="22423562" cy="10835151"/>
          </a:xfrm>
          <a:prstGeom prst="rect">
            <a:avLst/>
          </a:prstGeom>
        </p:spPr>
        <p:txBody>
          <a:bodyPr/>
          <a:lstStyle/>
          <a:p>
            <a:pPr>
              <a:defRPr sz="5700"/>
            </a:pPr>
            <a:r>
              <a:t>“Most beloved brethren: Urged by necessity, I, Urban, by the permission of God </a:t>
            </a:r>
            <a:r>
              <a:rPr i="1" u="sng"/>
              <a:t>chief bishop</a:t>
            </a:r>
            <a:r>
              <a:t> and </a:t>
            </a:r>
            <a:r>
              <a:rPr i="1" u="sng"/>
              <a:t>prelate over the whole world</a:t>
            </a:r>
            <a:r>
              <a:t>, have come into these parts as an ambassador with a divine admonition to you, the servants of God…On this account, I, </a:t>
            </a:r>
            <a:r>
              <a:rPr i="1" u="sng"/>
              <a:t>or rather the Lord</a:t>
            </a:r>
            <a:r>
              <a:t>, beseech you as Christ's heralds to publish this everywhere and to persuade all people of whatever rank, foot-soldiers and knights, poor and rich, to carry aid promptly to those Christians and to destroy that vile race from the lands of our friends. I say this to those who are present, it meant also for those who are absent. </a:t>
            </a:r>
            <a:r>
              <a:rPr i="1" u="sng"/>
              <a:t>Moreover, Christ commands it</a:t>
            </a:r>
            <a:r>
              <a:t>. All who die by the way, whether by land or by sea, or in battle against the pagans, </a:t>
            </a:r>
            <a:r>
              <a:rPr i="1" u="sng"/>
              <a:t>shall have immediate remission of sins</a:t>
            </a:r>
            <a:r>
              <a:t>. This I grant them through </a:t>
            </a:r>
            <a:r>
              <a:rPr i="1" u="sng"/>
              <a:t>the power of God with which I am invested.</a:t>
            </a:r>
            <a:r>
              <a:t>”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Implications"/>
          <p:cNvSpPr txBox="1"/>
          <p:nvPr>
            <p:ph type="title"/>
          </p:nvPr>
        </p:nvSpPr>
        <p:spPr>
          <a:prstGeom prst="rect">
            <a:avLst/>
          </a:prstGeom>
        </p:spPr>
        <p:txBody>
          <a:bodyPr/>
          <a:lstStyle/>
          <a:p>
            <a:pPr/>
            <a:r>
              <a:t>Implications </a:t>
            </a:r>
          </a:p>
        </p:txBody>
      </p:sp>
      <p:sp>
        <p:nvSpPr>
          <p:cNvPr id="248" name="A call to arms in the name of Jesus Christ…"/>
          <p:cNvSpPr txBox="1"/>
          <p:nvPr>
            <p:ph type="body" idx="1"/>
          </p:nvPr>
        </p:nvSpPr>
        <p:spPr>
          <a:prstGeom prst="rect">
            <a:avLst/>
          </a:prstGeom>
        </p:spPr>
        <p:txBody>
          <a:bodyPr/>
          <a:lstStyle/>
          <a:p>
            <a:pPr marL="491489" indent="-491489" defTabSz="709930">
              <a:lnSpc>
                <a:spcPct val="120000"/>
              </a:lnSpc>
              <a:spcBef>
                <a:spcPts val="5100"/>
              </a:spcBef>
              <a:buBlip>
                <a:blip r:embed="rId3"/>
              </a:buBlip>
              <a:defRPr sz="5160"/>
            </a:pPr>
            <a:r>
              <a:t>A call to arms in the name of Jesus Christ</a:t>
            </a:r>
          </a:p>
          <a:p>
            <a:pPr marL="491489" indent="-491489" defTabSz="709930">
              <a:lnSpc>
                <a:spcPct val="120000"/>
              </a:lnSpc>
              <a:spcBef>
                <a:spcPts val="5100"/>
              </a:spcBef>
              <a:buBlip>
                <a:blip r:embed="rId3"/>
              </a:buBlip>
              <a:defRPr sz="5160"/>
            </a:pPr>
            <a:r>
              <a:t>He couches it as a </a:t>
            </a:r>
            <a:r>
              <a:rPr b="1"/>
              <a:t>command</a:t>
            </a:r>
            <a:r>
              <a:t> from God!</a:t>
            </a:r>
          </a:p>
          <a:p>
            <a:pPr marL="491489" indent="-491489" defTabSz="709930">
              <a:lnSpc>
                <a:spcPct val="120000"/>
              </a:lnSpc>
              <a:spcBef>
                <a:spcPts val="5100"/>
              </a:spcBef>
              <a:buBlip>
                <a:blip r:embed="rId3"/>
              </a:buBlip>
              <a:defRPr sz="5160"/>
            </a:pPr>
            <a:r>
              <a:t>He offers the forgiveness of sins — remember Mark 2:5-11?</a:t>
            </a:r>
          </a:p>
          <a:p>
            <a:pPr marL="491489" indent="-491489" defTabSz="709930">
              <a:lnSpc>
                <a:spcPct val="120000"/>
              </a:lnSpc>
              <a:spcBef>
                <a:spcPts val="5100"/>
              </a:spcBef>
              <a:buBlip>
                <a:blip r:embed="rId3"/>
              </a:buBlip>
              <a:defRPr sz="5160"/>
            </a:pPr>
            <a:r>
              <a:t>Spiritual and secular authority on full display</a:t>
            </a:r>
          </a:p>
          <a:p>
            <a:pPr marL="491489" indent="-491489" defTabSz="709930">
              <a:lnSpc>
                <a:spcPct val="120000"/>
              </a:lnSpc>
              <a:spcBef>
                <a:spcPts val="5100"/>
              </a:spcBef>
              <a:buBlip>
                <a:blip r:embed="rId3"/>
              </a:buBlip>
              <a:defRPr sz="5160"/>
            </a:pPr>
            <a:r>
              <a:t>Revelation 13:6, “Then (the beast) opened his mouth in blasphemy against God, to blaspheme His name…”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4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4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4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48">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8"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2 Corinthians 11:13-15"/>
          <p:cNvSpPr txBox="1"/>
          <p:nvPr>
            <p:ph type="body" idx="21"/>
          </p:nvPr>
        </p:nvSpPr>
        <p:spPr>
          <a:xfrm>
            <a:off x="952500" y="11399832"/>
            <a:ext cx="22479000" cy="711201"/>
          </a:xfrm>
          <a:prstGeom prst="rect">
            <a:avLst/>
          </a:prstGeom>
        </p:spPr>
        <p:txBody>
          <a:bodyPr/>
          <a:lstStyle/>
          <a:p>
            <a:pPr/>
            <a:r>
              <a:t>–2 Corinthians 11:13-15</a:t>
            </a:r>
          </a:p>
        </p:txBody>
      </p:sp>
      <p:sp>
        <p:nvSpPr>
          <p:cNvPr id="253" name="“For such are false apostles, deceitful workers, transforming themselves into apostles of Christ. And no wonder! For Satan himself transforms himself into an angel of light. Therefore it is no great thing if his ministers also transform themselves into m"/>
          <p:cNvSpPr txBox="1"/>
          <p:nvPr>
            <p:ph type="body" idx="22"/>
          </p:nvPr>
        </p:nvSpPr>
        <p:spPr>
          <a:xfrm>
            <a:off x="1032473" y="2736849"/>
            <a:ext cx="22319054" cy="7480302"/>
          </a:xfrm>
          <a:prstGeom prst="rect">
            <a:avLst/>
          </a:prstGeom>
        </p:spPr>
        <p:txBody>
          <a:bodyPr/>
          <a:lstStyle>
            <a:lvl1pPr>
              <a:defRPr sz="7200"/>
            </a:lvl1pPr>
          </a:lstStyle>
          <a:p>
            <a:pPr/>
            <a:r>
              <a:t>“For such are false apostles, deceitful workers, transforming themselves into apostles of Christ. And no wonder! For Satan himself transforms himself into an angel of light. Therefore it is no great thing if his ministers also transform themselves into ministers of righteousness, whose end will be according to their works.” </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13:13-14"/>
          <p:cNvSpPr txBox="1"/>
          <p:nvPr>
            <p:ph type="ctrTitle"/>
          </p:nvPr>
        </p:nvSpPr>
        <p:spPr>
          <a:prstGeom prst="rect">
            <a:avLst/>
          </a:prstGeom>
        </p:spPr>
        <p:txBody>
          <a:bodyPr/>
          <a:lstStyle/>
          <a:p>
            <a:pPr/>
            <a:r>
              <a:t>13:13-14</a:t>
            </a:r>
          </a:p>
        </p:txBody>
      </p:sp>
      <p:sp>
        <p:nvSpPr>
          <p:cNvPr id="258" name="“He performs great signs, so that he even makes fire come down from heaven on the earth in the sight of men. [14] And he deceives those who dwell on the earth—by those signs which he was granted to do in the sight of the beast, telling those who dwell on"/>
          <p:cNvSpPr txBox="1"/>
          <p:nvPr>
            <p:ph type="subTitle" sz="half" idx="1"/>
          </p:nvPr>
        </p:nvSpPr>
        <p:spPr>
          <a:xfrm>
            <a:off x="952500" y="6496056"/>
            <a:ext cx="22479000" cy="5673713"/>
          </a:xfrm>
          <a:prstGeom prst="rect">
            <a:avLst/>
          </a:prstGeom>
        </p:spPr>
        <p:txBody>
          <a:bodyPr anchor="ctr"/>
          <a:lstStyle>
            <a:lvl1pPr>
              <a:defRPr sz="6000"/>
            </a:lvl1pPr>
          </a:lstStyle>
          <a:p>
            <a:pPr/>
            <a:r>
              <a:t>“He performs great signs, so that he even makes fire come down from heaven on the earth in the sight of men. [14] And he deceives those who dwell on the earth—by those signs which he was granted to do in the sight of the beast, telling those who dwell on the earth to make an image to the beast who was wounded by the sword and lived.”</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He “performs great signs”"/>
          <p:cNvSpPr txBox="1"/>
          <p:nvPr>
            <p:ph type="title"/>
          </p:nvPr>
        </p:nvSpPr>
        <p:spPr>
          <a:prstGeom prst="rect">
            <a:avLst/>
          </a:prstGeom>
        </p:spPr>
        <p:txBody>
          <a:bodyPr/>
          <a:lstStyle/>
          <a:p>
            <a:pPr/>
            <a:r>
              <a:t>He “performs great signs”</a:t>
            </a:r>
          </a:p>
        </p:txBody>
      </p:sp>
      <p:sp>
        <p:nvSpPr>
          <p:cNvPr id="261" name="“…he even makes fire come down from heaven” — Genesis 19:24, 1 Kings 18:38, Luke 9:54…"/>
          <p:cNvSpPr txBox="1"/>
          <p:nvPr>
            <p:ph type="body" idx="1"/>
          </p:nvPr>
        </p:nvSpPr>
        <p:spPr>
          <a:prstGeom prst="rect">
            <a:avLst/>
          </a:prstGeom>
        </p:spPr>
        <p:txBody>
          <a:bodyPr/>
          <a:lstStyle/>
          <a:p>
            <a:pPr marL="520065" indent="-520065" defTabSz="751205">
              <a:lnSpc>
                <a:spcPct val="120000"/>
              </a:lnSpc>
              <a:spcBef>
                <a:spcPts val="2900"/>
              </a:spcBef>
              <a:buBlip>
                <a:blip r:embed="rId3"/>
              </a:buBlip>
              <a:defRPr sz="4186"/>
            </a:pPr>
            <a:r>
              <a:t>“…he even makes fire come down from heaven” — Genesis 19:24, 1 Kings 18:38, Luke 9:54</a:t>
            </a:r>
          </a:p>
          <a:p>
            <a:pPr marL="520065" indent="-520065" defTabSz="751205">
              <a:lnSpc>
                <a:spcPct val="120000"/>
              </a:lnSpc>
              <a:spcBef>
                <a:spcPts val="2900"/>
              </a:spcBef>
              <a:buBlip>
                <a:blip r:embed="rId3"/>
              </a:buBlip>
              <a:defRPr sz="4186"/>
            </a:pPr>
            <a:r>
              <a:t>“…in the sight of the beast” or “in his presence” (verse 12) — working in tandem</a:t>
            </a:r>
          </a:p>
          <a:p>
            <a:pPr lvl="1" marL="1040130" indent="-520065" defTabSz="751205">
              <a:lnSpc>
                <a:spcPct val="120000"/>
              </a:lnSpc>
              <a:spcBef>
                <a:spcPts val="2900"/>
              </a:spcBef>
              <a:buBlip>
                <a:blip r:embed="rId3"/>
              </a:buBlip>
              <a:defRPr sz="4186"/>
            </a:pPr>
            <a:r>
              <a:t>Second beast = papacy</a:t>
            </a:r>
          </a:p>
          <a:p>
            <a:pPr lvl="1" marL="1040130" indent="-520065" defTabSz="751205">
              <a:lnSpc>
                <a:spcPct val="120000"/>
              </a:lnSpc>
              <a:spcBef>
                <a:spcPts val="2900"/>
              </a:spcBef>
              <a:buBlip>
                <a:blip r:embed="rId3"/>
              </a:buBlip>
              <a:defRPr sz="4186"/>
            </a:pPr>
            <a:r>
              <a:t>First beast = Catholic Church</a:t>
            </a:r>
          </a:p>
          <a:p>
            <a:pPr marL="520065" indent="-520065" defTabSz="751205">
              <a:lnSpc>
                <a:spcPct val="120000"/>
              </a:lnSpc>
              <a:spcBef>
                <a:spcPts val="2900"/>
              </a:spcBef>
              <a:buBlip>
                <a:blip r:embed="rId3"/>
              </a:buBlip>
              <a:defRPr sz="4186"/>
            </a:pPr>
            <a:r>
              <a:t>“…few movements, to this day, that have claimed more signs and miracles to their endorsement….images have come down and lit their own candles…crucifixes have spoken; idols have sweat, turned their eyes, moved their hands, opened their mouths, healed sicknesses, raised the dead, mended broken bones….the stigmata has appeared on hands and feet of persons; Mary has appeared to many, healed their sicknesses, etc.” (Gregg, </a:t>
            </a:r>
            <a:r>
              <a:rPr i="1"/>
              <a:t>Revelation: Four Views</a:t>
            </a: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6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6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6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6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61">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1"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Durant, Age of Faith, p. 75"/>
          <p:cNvSpPr txBox="1"/>
          <p:nvPr>
            <p:ph type="body" idx="21"/>
          </p:nvPr>
        </p:nvSpPr>
        <p:spPr>
          <a:xfrm>
            <a:off x="952500" y="11874734"/>
            <a:ext cx="22479000" cy="711201"/>
          </a:xfrm>
          <a:prstGeom prst="rect">
            <a:avLst/>
          </a:prstGeom>
        </p:spPr>
        <p:txBody>
          <a:bodyPr/>
          <a:lstStyle/>
          <a:p>
            <a:pPr/>
            <a:r>
              <a:t>–Durant, Age of Faith, p. 75</a:t>
            </a:r>
          </a:p>
        </p:txBody>
      </p:sp>
      <p:sp>
        <p:nvSpPr>
          <p:cNvPr id="266" name="“The Church…resisted, then used, then abused, the cult of martyrs and relics.  She opposed the worship of images and icons, and warned her faithful that these should be reverenced only as symbols; but the ardor of public feeling overcame these cautions, "/>
          <p:cNvSpPr txBox="1"/>
          <p:nvPr>
            <p:ph type="body" idx="22"/>
          </p:nvPr>
        </p:nvSpPr>
        <p:spPr>
          <a:xfrm>
            <a:off x="1020521" y="1075172"/>
            <a:ext cx="22342958" cy="10441941"/>
          </a:xfrm>
          <a:prstGeom prst="rect">
            <a:avLst/>
          </a:prstGeom>
        </p:spPr>
        <p:txBody>
          <a:bodyPr/>
          <a:lstStyle>
            <a:lvl1pPr>
              <a:defRPr sz="6000"/>
            </a:lvl1pPr>
          </a:lstStyle>
          <a:p>
            <a:pPr/>
            <a:r>
              <a:t>“The Church…resisted, then used, then abused, the cult of martyrs and relics.  She opposed the worship of images and icons, and warned her faithful that these should be reverenced only as symbols; but the ardor of public feeling overcame these cautions, and led to the excesses that aroused the Byzantine iconoclasts.  The Church denounced magic, astrology, and divination, but medieval, like ancient, literature, was full of them; soon people and priests would use the sign of the cross as a magic incantation to expel or drive away demons.  Exorcisms were pronounced over the candidate for baptism, and total nude immersion was required lest a devil should hide in some clothing or ornament.”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13:11-12"/>
          <p:cNvSpPr txBox="1"/>
          <p:nvPr>
            <p:ph type="ctrTitle"/>
          </p:nvPr>
        </p:nvSpPr>
        <p:spPr>
          <a:prstGeom prst="rect">
            <a:avLst/>
          </a:prstGeom>
        </p:spPr>
        <p:txBody>
          <a:bodyPr/>
          <a:lstStyle/>
          <a:p>
            <a:pPr/>
            <a:r>
              <a:t>13:11-12</a:t>
            </a:r>
          </a:p>
        </p:txBody>
      </p:sp>
      <p:sp>
        <p:nvSpPr>
          <p:cNvPr id="161" name="Then I saw another beast coming up out of the earth, and he had two horns like a lamb and spoke like a dragon. And he exercises all the authority of the first beast in his presence, and causes the earth and those who dwell in it to worship the first beas"/>
          <p:cNvSpPr txBox="1"/>
          <p:nvPr>
            <p:ph type="subTitle" idx="1"/>
          </p:nvPr>
        </p:nvSpPr>
        <p:spPr>
          <a:xfrm>
            <a:off x="952500" y="6121400"/>
            <a:ext cx="22479000" cy="6423025"/>
          </a:xfrm>
          <a:prstGeom prst="rect">
            <a:avLst/>
          </a:prstGeom>
        </p:spPr>
        <p:txBody>
          <a:bodyPr anchor="ctr"/>
          <a:lstStyle>
            <a:lvl1pPr>
              <a:defRPr sz="6000"/>
            </a:lvl1pPr>
          </a:lstStyle>
          <a:p>
            <a:pPr/>
            <a:r>
              <a:t>Then I saw another beast coming up out of the earth, and he had two horns like a lamb and spoke like a dragon. And he exercises all the authority of the first beast in his presence, and causes the earth and those who dwell in it to worship the first beast, whose deadly wound was healed.</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2 Thessalonians 2:9"/>
          <p:cNvSpPr txBox="1"/>
          <p:nvPr>
            <p:ph type="body" idx="21"/>
          </p:nvPr>
        </p:nvSpPr>
        <p:spPr>
          <a:xfrm>
            <a:off x="958850" y="10431243"/>
            <a:ext cx="22479000" cy="711201"/>
          </a:xfrm>
          <a:prstGeom prst="rect">
            <a:avLst/>
          </a:prstGeom>
        </p:spPr>
        <p:txBody>
          <a:bodyPr/>
          <a:lstStyle/>
          <a:p>
            <a:pPr/>
            <a:r>
              <a:t>–2 Thessalonians 2:9</a:t>
            </a:r>
          </a:p>
        </p:txBody>
      </p:sp>
      <p:sp>
        <p:nvSpPr>
          <p:cNvPr id="271" name="“The coming of the lawless one is according to the working of Satan, with all power, signs, and lying wonders…”"/>
          <p:cNvSpPr txBox="1"/>
          <p:nvPr>
            <p:ph type="body" idx="22"/>
          </p:nvPr>
        </p:nvSpPr>
        <p:spPr>
          <a:xfrm>
            <a:off x="2381250" y="4718685"/>
            <a:ext cx="19621500" cy="4246881"/>
          </a:xfrm>
          <a:prstGeom prst="rect">
            <a:avLst/>
          </a:prstGeom>
        </p:spPr>
        <p:txBody>
          <a:bodyPr/>
          <a:lstStyle>
            <a:lvl1pPr>
              <a:defRPr sz="8400"/>
            </a:lvl1pPr>
          </a:lstStyle>
          <a:p>
            <a:pPr/>
            <a:r>
              <a:t>“The coming of the lawless one is according to the working of Satan, with all power, signs, and lying wonders…” </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ummary of 13:11-15"/>
          <p:cNvSpPr txBox="1"/>
          <p:nvPr>
            <p:ph type="title"/>
          </p:nvPr>
        </p:nvSpPr>
        <p:spPr>
          <a:prstGeom prst="rect">
            <a:avLst/>
          </a:prstGeom>
        </p:spPr>
        <p:txBody>
          <a:bodyPr/>
          <a:lstStyle/>
          <a:p>
            <a:pPr/>
            <a:r>
              <a:t>Summary of 13:11-15</a:t>
            </a:r>
          </a:p>
        </p:txBody>
      </p:sp>
      <p:sp>
        <p:nvSpPr>
          <p:cNvPr id="276" name="The papacy claimed to rule both the kingdom of heaven and the kingdoms of this world (a lamb with two horns)…"/>
          <p:cNvSpPr txBox="1"/>
          <p:nvPr>
            <p:ph type="body" idx="1"/>
          </p:nvPr>
        </p:nvSpPr>
        <p:spPr>
          <a:prstGeom prst="rect">
            <a:avLst/>
          </a:prstGeom>
        </p:spPr>
        <p:txBody>
          <a:bodyPr/>
          <a:lstStyle/>
          <a:p>
            <a:pPr marL="571499" indent="-571499">
              <a:lnSpc>
                <a:spcPct val="120000"/>
              </a:lnSpc>
              <a:spcBef>
                <a:spcPts val="4200"/>
              </a:spcBef>
              <a:buBlip>
                <a:blip r:embed="rId3"/>
              </a:buBlip>
              <a:defRPr sz="6000"/>
            </a:pPr>
            <a:r>
              <a:t>The papacy claimed to rule both the kingdom of heaven and the kingdoms of this world (a lamb with two horns)</a:t>
            </a:r>
          </a:p>
          <a:p>
            <a:pPr marL="571499" indent="-571499">
              <a:lnSpc>
                <a:spcPct val="120000"/>
              </a:lnSpc>
              <a:spcBef>
                <a:spcPts val="4200"/>
              </a:spcBef>
              <a:buBlip>
                <a:blip r:embed="rId3"/>
              </a:buBlip>
              <a:defRPr sz="6000"/>
            </a:pPr>
            <a:r>
              <a:t>The popes used both powers to conduct wars and commit atrocities in the name of Jesus Christ.</a:t>
            </a:r>
          </a:p>
          <a:p>
            <a:pPr marL="571499" indent="-571499">
              <a:lnSpc>
                <a:spcPct val="120000"/>
              </a:lnSpc>
              <a:spcBef>
                <a:spcPts val="4200"/>
              </a:spcBef>
              <a:buBlip>
                <a:blip r:embed="rId3"/>
              </a:buBlip>
              <a:defRPr sz="6000"/>
            </a:pPr>
            <a:r>
              <a:t>Lying signs and wonders led superstitious people to believe God backed both the papacy and the church.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7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7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76">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6"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Reviewing The Second beast"/>
          <p:cNvSpPr txBox="1"/>
          <p:nvPr>
            <p:ph type="title"/>
          </p:nvPr>
        </p:nvSpPr>
        <p:spPr>
          <a:prstGeom prst="rect">
            <a:avLst/>
          </a:prstGeom>
        </p:spPr>
        <p:txBody>
          <a:bodyPr/>
          <a:lstStyle/>
          <a:p>
            <a:pPr/>
            <a:r>
              <a:t>Reviewing The Second beast</a:t>
            </a:r>
          </a:p>
        </p:txBody>
      </p:sp>
      <p:sp>
        <p:nvSpPr>
          <p:cNvPr id="164" name="“…coming up out of the earth” - as opposed to the sea…"/>
          <p:cNvSpPr txBox="1"/>
          <p:nvPr>
            <p:ph type="body" idx="1"/>
          </p:nvPr>
        </p:nvSpPr>
        <p:spPr>
          <a:prstGeom prst="rect">
            <a:avLst/>
          </a:prstGeom>
        </p:spPr>
        <p:txBody>
          <a:bodyPr/>
          <a:lstStyle/>
          <a:p>
            <a:pPr marL="565784" indent="-565784" defTabSz="817244">
              <a:lnSpc>
                <a:spcPct val="120000"/>
              </a:lnSpc>
              <a:spcBef>
                <a:spcPts val="3500"/>
              </a:spcBef>
              <a:buBlip>
                <a:blip r:embed="rId2"/>
              </a:buBlip>
              <a:defRPr sz="5940"/>
            </a:pPr>
            <a:r>
              <a:t>“…coming up out of the earth” - as opposed to the sea</a:t>
            </a:r>
          </a:p>
          <a:p>
            <a:pPr marL="565784" indent="-565784" defTabSz="817244">
              <a:lnSpc>
                <a:spcPct val="120000"/>
              </a:lnSpc>
              <a:spcBef>
                <a:spcPts val="3500"/>
              </a:spcBef>
              <a:buBlip>
                <a:blip r:embed="rId2"/>
              </a:buBlip>
              <a:defRPr sz="5940"/>
            </a:pPr>
            <a:r>
              <a:t>“…two horns” — two “kingdoms” (remember 17:12)</a:t>
            </a:r>
          </a:p>
          <a:p>
            <a:pPr marL="565784" indent="-565784" defTabSz="817244">
              <a:lnSpc>
                <a:spcPct val="120000"/>
              </a:lnSpc>
              <a:spcBef>
                <a:spcPts val="3500"/>
              </a:spcBef>
              <a:buBlip>
                <a:blip r:embed="rId2"/>
              </a:buBlip>
              <a:defRPr sz="5940"/>
            </a:pPr>
            <a:r>
              <a:t>“…horns like a lamb and spoke like a dragon” - looks like Jesus but talks like Satan</a:t>
            </a:r>
          </a:p>
          <a:p>
            <a:pPr lvl="1" marL="1131569" indent="-565784" defTabSz="817244">
              <a:lnSpc>
                <a:spcPct val="120000"/>
              </a:lnSpc>
              <a:spcBef>
                <a:spcPts val="3500"/>
              </a:spcBef>
              <a:buBlip>
                <a:blip r:embed="rId2"/>
              </a:buBlip>
              <a:defRPr sz="5940"/>
            </a:pPr>
            <a:r>
              <a:t>Matthew 7:15 - wolves in sheep’s clothing</a:t>
            </a:r>
          </a:p>
          <a:p>
            <a:pPr lvl="1" marL="1131569" indent="-565784" defTabSz="817244">
              <a:lnSpc>
                <a:spcPct val="120000"/>
              </a:lnSpc>
              <a:spcBef>
                <a:spcPts val="3500"/>
              </a:spcBef>
              <a:buBlip>
                <a:blip r:embed="rId2"/>
              </a:buBlip>
              <a:defRPr sz="5940"/>
            </a:pPr>
            <a:r>
              <a:t>This is a dragon in lamb’s clothing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64">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4"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Two horns = two “kingdoms”"/>
          <p:cNvSpPr txBox="1"/>
          <p:nvPr>
            <p:ph type="title"/>
          </p:nvPr>
        </p:nvSpPr>
        <p:spPr>
          <a:prstGeom prst="rect">
            <a:avLst/>
          </a:prstGeom>
        </p:spPr>
        <p:txBody>
          <a:bodyPr/>
          <a:lstStyle/>
          <a:p>
            <a:pPr/>
            <a:r>
              <a:t>Two horns = two “kingdoms”</a:t>
            </a:r>
          </a:p>
        </p:txBody>
      </p:sp>
      <p:sp>
        <p:nvSpPr>
          <p:cNvPr id="167" name="The second beast is the Papacy, a.k.a. the Bishop of Rome…"/>
          <p:cNvSpPr txBox="1"/>
          <p:nvPr>
            <p:ph type="body" idx="1"/>
          </p:nvPr>
        </p:nvSpPr>
        <p:spPr>
          <a:prstGeom prst="rect">
            <a:avLst/>
          </a:prstGeom>
        </p:spPr>
        <p:txBody>
          <a:bodyPr/>
          <a:lstStyle/>
          <a:p>
            <a:pPr marL="571499" indent="-571499">
              <a:lnSpc>
                <a:spcPct val="110000"/>
              </a:lnSpc>
              <a:spcBef>
                <a:spcPts val="7200"/>
              </a:spcBef>
              <a:buBlip>
                <a:blip r:embed="rId2"/>
              </a:buBlip>
              <a:defRPr sz="6000"/>
            </a:pPr>
            <a:r>
              <a:t>The second beast is the Papacy, a.k.a. the Bishop of Rome</a:t>
            </a:r>
          </a:p>
          <a:p>
            <a:pPr marL="571499" indent="-571499">
              <a:lnSpc>
                <a:spcPct val="110000"/>
              </a:lnSpc>
              <a:spcBef>
                <a:spcPts val="7200"/>
              </a:spcBef>
              <a:buBlip>
                <a:blip r:embed="rId2"/>
              </a:buBlip>
              <a:defRPr sz="6000"/>
            </a:pPr>
            <a:r>
              <a:t>“Kingdom” #1 - the spiritual kingdom; spiritual authority</a:t>
            </a:r>
          </a:p>
          <a:p>
            <a:pPr marL="571499" indent="-571499">
              <a:lnSpc>
                <a:spcPct val="110000"/>
              </a:lnSpc>
              <a:spcBef>
                <a:spcPts val="7200"/>
              </a:spcBef>
              <a:buBlip>
                <a:blip r:embed="rId2"/>
              </a:buBlip>
              <a:defRPr sz="6000"/>
            </a:pPr>
            <a:r>
              <a:t>“Kingdom” #2 - a kingdom of this world, territories he ruled and governed as a king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7">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7"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The development of the spiritual authority"/>
          <p:cNvSpPr txBox="1"/>
          <p:nvPr>
            <p:ph type="title"/>
          </p:nvPr>
        </p:nvSpPr>
        <p:spPr>
          <a:prstGeom prst="rect">
            <a:avLst/>
          </a:prstGeom>
        </p:spPr>
        <p:txBody>
          <a:bodyPr/>
          <a:lstStyle>
            <a:lvl1pPr>
              <a:lnSpc>
                <a:spcPct val="110000"/>
              </a:lnSpc>
            </a:lvl1pPr>
          </a:lstStyle>
          <a:p>
            <a:pPr/>
            <a:r>
              <a:t>The development of the spiritual authority</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Early signs"/>
          <p:cNvSpPr txBox="1"/>
          <p:nvPr>
            <p:ph type="title"/>
          </p:nvPr>
        </p:nvSpPr>
        <p:spPr>
          <a:prstGeom prst="rect">
            <a:avLst/>
          </a:prstGeom>
        </p:spPr>
        <p:txBody>
          <a:bodyPr/>
          <a:lstStyle/>
          <a:p>
            <a:pPr/>
            <a:r>
              <a:t>Early signs</a:t>
            </a:r>
          </a:p>
        </p:txBody>
      </p:sp>
      <p:sp>
        <p:nvSpPr>
          <p:cNvPr id="172" name="313, The Edict of Milan - Constantine legalizes Christianity throughout the Roman Empire…"/>
          <p:cNvSpPr txBox="1"/>
          <p:nvPr>
            <p:ph type="body" idx="1"/>
          </p:nvPr>
        </p:nvSpPr>
        <p:spPr>
          <a:prstGeom prst="rect">
            <a:avLst/>
          </a:prstGeom>
        </p:spPr>
        <p:txBody>
          <a:bodyPr/>
          <a:lstStyle/>
          <a:p>
            <a:pPr marL="542925" indent="-542925" defTabSz="784225">
              <a:lnSpc>
                <a:spcPct val="120000"/>
              </a:lnSpc>
              <a:spcBef>
                <a:spcPts val="2200"/>
              </a:spcBef>
              <a:buBlip>
                <a:blip r:embed="rId3"/>
              </a:buBlip>
              <a:defRPr sz="4940"/>
            </a:pPr>
            <a:r>
              <a:t>313, The Edict of Milan - Constantine legalizes Christianity throughout the Roman Empire</a:t>
            </a:r>
          </a:p>
          <a:p>
            <a:pPr marL="542925" indent="-542925" defTabSz="784225">
              <a:lnSpc>
                <a:spcPct val="120000"/>
              </a:lnSpc>
              <a:spcBef>
                <a:spcPts val="2200"/>
              </a:spcBef>
              <a:buBlip>
                <a:blip r:embed="rId3"/>
              </a:buBlip>
              <a:defRPr sz="4940"/>
            </a:pPr>
            <a:r>
              <a:t>325, Council of Nicaea - the bishops of Rome, Antioch, and Alexandria are elevated above the rest of the bishoprics</a:t>
            </a:r>
          </a:p>
          <a:p>
            <a:pPr marL="542925" indent="-542925" defTabSz="784225">
              <a:lnSpc>
                <a:spcPct val="120000"/>
              </a:lnSpc>
              <a:spcBef>
                <a:spcPts val="2200"/>
              </a:spcBef>
              <a:buBlip>
                <a:blip r:embed="rId3"/>
              </a:buBlip>
              <a:defRPr sz="4940"/>
            </a:pPr>
            <a:r>
              <a:t>381, First Council of Constantinople</a:t>
            </a:r>
          </a:p>
          <a:p>
            <a:pPr lvl="1" marL="1085850" indent="-542925" defTabSz="784225">
              <a:lnSpc>
                <a:spcPct val="120000"/>
              </a:lnSpc>
              <a:spcBef>
                <a:spcPts val="2200"/>
              </a:spcBef>
              <a:buBlip>
                <a:blip r:embed="rId3"/>
              </a:buBlip>
              <a:defRPr sz="4940"/>
            </a:pPr>
            <a:r>
              <a:t>The bishopric of Constantinople is elevated alongside the first three</a:t>
            </a:r>
          </a:p>
          <a:p>
            <a:pPr lvl="1" marL="1085850" indent="-542925" defTabSz="784225">
              <a:lnSpc>
                <a:spcPct val="120000"/>
              </a:lnSpc>
              <a:spcBef>
                <a:spcPts val="2200"/>
              </a:spcBef>
              <a:buBlip>
                <a:blip r:embed="rId3"/>
              </a:buBlip>
              <a:defRPr sz="4940"/>
            </a:pPr>
            <a:r>
              <a:t>Canon 3, “The Bishop of Constantinople, however, shall have the prerogative of honor after the Bishop of Rome because Constantinople is New Rome.”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7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2"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Council of Chalcedon, 451"/>
          <p:cNvSpPr txBox="1"/>
          <p:nvPr>
            <p:ph type="title"/>
          </p:nvPr>
        </p:nvSpPr>
        <p:spPr>
          <a:prstGeom prst="rect">
            <a:avLst/>
          </a:prstGeom>
        </p:spPr>
        <p:txBody>
          <a:bodyPr/>
          <a:lstStyle/>
          <a:p>
            <a:pPr/>
            <a:r>
              <a:t>Council of Chalcedon, 451</a:t>
            </a:r>
          </a:p>
        </p:txBody>
      </p:sp>
      <p:sp>
        <p:nvSpPr>
          <p:cNvPr id="177" name="Canon 28 places bishop of Constantinople on equal footing with bishop of Rome…"/>
          <p:cNvSpPr txBox="1"/>
          <p:nvPr>
            <p:ph type="body" idx="1"/>
          </p:nvPr>
        </p:nvSpPr>
        <p:spPr>
          <a:prstGeom prst="rect">
            <a:avLst/>
          </a:prstGeom>
        </p:spPr>
        <p:txBody>
          <a:bodyPr/>
          <a:lstStyle/>
          <a:p>
            <a:pPr marL="565784" indent="-565784" defTabSz="817244">
              <a:lnSpc>
                <a:spcPct val="120000"/>
              </a:lnSpc>
              <a:spcBef>
                <a:spcPts val="2300"/>
              </a:spcBef>
              <a:buBlip>
                <a:blip r:embed="rId3"/>
              </a:buBlip>
              <a:defRPr sz="5346"/>
            </a:pPr>
            <a:r>
              <a:t>Canon 28 places bishop of Constantinople on equal footing with bishop of Rome</a:t>
            </a:r>
          </a:p>
          <a:p>
            <a:pPr marL="565784" indent="-565784" defTabSz="817244">
              <a:lnSpc>
                <a:spcPct val="120000"/>
              </a:lnSpc>
              <a:spcBef>
                <a:spcPts val="2300"/>
              </a:spcBef>
              <a:buBlip>
                <a:blip r:embed="rId3"/>
              </a:buBlip>
              <a:defRPr sz="5346"/>
            </a:pPr>
            <a:r>
              <a:t>The First Council of Constantinople (381), “actuated by the same consideration, gave equal privileges to the most holy throne of New Rome, justly judging that the city which is honoured with the Sovereignty and the Senate, and enjoys equal privileges with the old imperial Rome, should in ecclesiastical matters also be magnified as she is, and rank next after her.”</a:t>
            </a:r>
          </a:p>
          <a:p>
            <a:pPr marL="565784" indent="-565784" defTabSz="817244">
              <a:lnSpc>
                <a:spcPct val="120000"/>
              </a:lnSpc>
              <a:spcBef>
                <a:spcPts val="2300"/>
              </a:spcBef>
              <a:buBlip>
                <a:blip r:embed="rId3"/>
              </a:buBlip>
              <a:defRPr sz="5346"/>
            </a:pPr>
            <a:r>
              <a:t>Pope Leo I recognized the council’s authority but rejected Canon 28</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7">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7"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The vicar of Christ"/>
          <p:cNvSpPr txBox="1"/>
          <p:nvPr>
            <p:ph type="title"/>
          </p:nvPr>
        </p:nvSpPr>
        <p:spPr>
          <a:prstGeom prst="rect">
            <a:avLst/>
          </a:prstGeom>
        </p:spPr>
        <p:txBody>
          <a:bodyPr/>
          <a:lstStyle/>
          <a:p>
            <a:pPr/>
            <a:r>
              <a:t>The vicar of Christ</a:t>
            </a:r>
          </a:p>
        </p:txBody>
      </p:sp>
      <p:sp>
        <p:nvSpPr>
          <p:cNvPr id="182" name="495 - a synod of bishops declares Pope Gelasius to be the Vicar of Christ…"/>
          <p:cNvSpPr txBox="1"/>
          <p:nvPr>
            <p:ph type="body" idx="1"/>
          </p:nvPr>
        </p:nvSpPr>
        <p:spPr>
          <a:prstGeom prst="rect">
            <a:avLst/>
          </a:prstGeom>
        </p:spPr>
        <p:txBody>
          <a:bodyPr/>
          <a:lstStyle/>
          <a:p>
            <a:pPr marL="531494" indent="-531494" defTabSz="767715">
              <a:lnSpc>
                <a:spcPct val="110000"/>
              </a:lnSpc>
              <a:spcBef>
                <a:spcPts val="5400"/>
              </a:spcBef>
              <a:buBlip>
                <a:blip r:embed="rId3"/>
              </a:buBlip>
              <a:defRPr sz="6138"/>
            </a:pPr>
            <a:r>
              <a:t>495 - a synod of bishops declares Pope Gelasius to be the Vicar of Christ</a:t>
            </a:r>
          </a:p>
          <a:p>
            <a:pPr lvl="1" marL="1062989" indent="-531494" defTabSz="767715">
              <a:lnSpc>
                <a:spcPct val="110000"/>
              </a:lnSpc>
              <a:spcBef>
                <a:spcPts val="5400"/>
              </a:spcBef>
              <a:buBlip>
                <a:blip r:embed="rId3"/>
              </a:buBlip>
              <a:defRPr sz="6138"/>
            </a:pPr>
            <a:r>
              <a:t>Latin </a:t>
            </a:r>
            <a:r>
              <a:rPr i="1"/>
              <a:t>vicarius </a:t>
            </a:r>
            <a:r>
              <a:t>= “substitute”</a:t>
            </a:r>
          </a:p>
          <a:p>
            <a:pPr lvl="1" marL="1062989" indent="-531494" defTabSz="767715">
              <a:lnSpc>
                <a:spcPct val="110000"/>
              </a:lnSpc>
              <a:spcBef>
                <a:spcPts val="5400"/>
              </a:spcBef>
              <a:buBlip>
                <a:blip r:embed="rId3"/>
              </a:buBlip>
              <a:defRPr sz="6138"/>
            </a:pPr>
            <a:r>
              <a:t>The term falls in and out of usage until Pope Innocent III (1198-1216)</a:t>
            </a:r>
          </a:p>
          <a:p>
            <a:pPr marL="531494" indent="-531494" defTabSz="767715">
              <a:lnSpc>
                <a:spcPct val="110000"/>
              </a:lnSpc>
              <a:spcBef>
                <a:spcPts val="5400"/>
              </a:spcBef>
              <a:buBlip>
                <a:blip r:embed="rId3"/>
              </a:buBlip>
              <a:defRPr sz="6138"/>
            </a:pPr>
            <a:r>
              <a:t>519 - the Formula of Pope Hormisdas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2">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2" grpId="1"/>
    </p:bldLst>
  </p:timing>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xmlns:r="http://schemas.openxmlformats.org/officeDocument/2006/relationships" name="New_Template3">
  <a:themeElements>
    <a:clrScheme name="New_Template3">
      <a:dk1>
        <a:srgbClr val="606060"/>
      </a:dk1>
      <a:lt1>
        <a:srgbClr val="006060"/>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